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71" r:id="rId3"/>
    <p:sldId id="299" r:id="rId4"/>
    <p:sldId id="303" r:id="rId5"/>
    <p:sldId id="301" r:id="rId6"/>
    <p:sldId id="294" r:id="rId7"/>
    <p:sldId id="288" r:id="rId8"/>
    <p:sldId id="319" r:id="rId9"/>
    <p:sldId id="321" r:id="rId10"/>
    <p:sldId id="287" r:id="rId11"/>
    <p:sldId id="302" r:id="rId12"/>
    <p:sldId id="286" r:id="rId13"/>
    <p:sldId id="257" r:id="rId14"/>
    <p:sldId id="317" r:id="rId15"/>
    <p:sldId id="260" r:id="rId16"/>
    <p:sldId id="304" r:id="rId17"/>
    <p:sldId id="259" r:id="rId18"/>
    <p:sldId id="276" r:id="rId19"/>
    <p:sldId id="274" r:id="rId20"/>
    <p:sldId id="275" r:id="rId21"/>
    <p:sldId id="277" r:id="rId22"/>
    <p:sldId id="267" r:id="rId23"/>
    <p:sldId id="268" r:id="rId24"/>
    <p:sldId id="279" r:id="rId25"/>
    <p:sldId id="269" r:id="rId26"/>
    <p:sldId id="313" r:id="rId27"/>
    <p:sldId id="305" r:id="rId28"/>
    <p:sldId id="306" r:id="rId29"/>
    <p:sldId id="307" r:id="rId30"/>
    <p:sldId id="308" r:id="rId31"/>
    <p:sldId id="310" r:id="rId32"/>
    <p:sldId id="312" r:id="rId33"/>
    <p:sldId id="315" r:id="rId34"/>
    <p:sldId id="316" r:id="rId35"/>
    <p:sldId id="314" r:id="rId3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670546-44C1-4F94-AC84-9C3FDDBFB09D}" type="datetimeFigureOut">
              <a:rPr lang="es-ES"/>
              <a:pPr>
                <a:defRPr/>
              </a:pPr>
              <a:t>19/04/2016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B3353D-8943-4B88-834C-46E7E8FA38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886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6C7FC4A-0CCA-4381-9A86-94CCADDF917A}" type="slidenum">
              <a:rPr lang="ru-RU" sz="1200">
                <a:solidFill>
                  <a:srgbClr val="000000"/>
                </a:solidFill>
                <a:latin typeface="+mn-lt"/>
              </a:rPr>
              <a:pPr algn="r">
                <a:defRPr/>
              </a:pPr>
              <a:t>8</a:t>
            </a:fld>
            <a:endParaRPr lang="ru-RU" sz="120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43057-6CF7-4B14-BB84-C0F66C114981}" type="datetimeFigureOut">
              <a:rPr lang="es-ES"/>
              <a:pPr>
                <a:defRPr/>
              </a:pPr>
              <a:t>19/04/2016</a:t>
            </a:fld>
            <a:endParaRPr lang="es-E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C10A11D-DC51-4E6C-8A18-2BB5AF9B63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6FE58-5226-4820-9BFB-5020EA17564F}" type="datetimeFigureOut">
              <a:rPr lang="es-ES"/>
              <a:pPr>
                <a:defRPr/>
              </a:pPr>
              <a:t>19/04/2016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80DAF-7C09-4749-AF5F-889084EF84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07707-5615-4B74-98B8-867ABC75CE59}" type="datetimeFigureOut">
              <a:rPr lang="es-ES"/>
              <a:pPr>
                <a:defRPr/>
              </a:pPr>
              <a:t>19/04/2016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F3C7-8091-45A2-8BB5-03288C900E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46D3B-2F59-4FB8-8F38-E0D4AB4AB758}" type="datetimeFigureOut">
              <a:rPr lang="es-ES"/>
              <a:pPr>
                <a:defRPr/>
              </a:pPr>
              <a:t>19/04/2016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98B40-07F9-46E4-843C-027F0640DD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1782F-9CC2-43CD-9526-E16A9C4146F8}" type="datetimeFigureOut">
              <a:rPr lang="es-ES"/>
              <a:pPr>
                <a:defRPr/>
              </a:pPr>
              <a:t>19/04/2016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1A470-0E0A-460D-9FFB-DF9D148DA5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14CC0-C9C2-457C-9337-B344DEFC14C3}" type="datetimeFigureOut">
              <a:rPr lang="es-ES"/>
              <a:pPr>
                <a:defRPr/>
              </a:pPr>
              <a:t>19/04/2016</a:t>
            </a:fld>
            <a:endParaRPr lang="es-E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8EA8-EA37-443D-A49F-7172A9DC10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25E79-BF3B-42C8-ACDA-54046D803779}" type="datetimeFigureOut">
              <a:rPr lang="es-ES"/>
              <a:pPr>
                <a:defRPr/>
              </a:pPr>
              <a:t>19/04/2016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262F0-8B59-4D88-AAF5-1081713EF3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B615-2C5B-43FD-BCE3-E0EE15079D83}" type="datetimeFigureOut">
              <a:rPr lang="es-ES"/>
              <a:pPr>
                <a:defRPr/>
              </a:pPr>
              <a:t>19/04/2016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CCA6A-8570-456C-8E70-910594ADDD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8BFF8-8E82-4E24-9A9F-8B5AE44AAA6C}" type="datetimeFigureOut">
              <a:rPr lang="es-ES"/>
              <a:pPr>
                <a:defRPr/>
              </a:pPr>
              <a:t>19/04/2016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2D388-32DA-48F7-B062-B9DAE6D25F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60BCA-7DA0-48CD-A85A-395CDA2C2101}" type="datetimeFigureOut">
              <a:rPr lang="es-ES"/>
              <a:pPr>
                <a:defRPr/>
              </a:pPr>
              <a:t>19/04/2016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01617-1C74-4C2E-B138-A120FE9F40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FF49D-A0ED-408D-A6D6-8E9862DFB417}" type="datetimeFigureOut">
              <a:rPr lang="es-ES"/>
              <a:pPr>
                <a:defRPr/>
              </a:pPr>
              <a:t>19/04/2016</a:t>
            </a:fld>
            <a:endParaRPr lang="es-E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4D91C-4835-47CB-9C66-5A26347954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D42AC-820D-4451-B840-EA3505459A70}" type="datetimeFigureOut">
              <a:rPr lang="es-ES"/>
              <a:pPr>
                <a:defRPr/>
              </a:pPr>
              <a:t>19/04/2016</a:t>
            </a:fld>
            <a:endParaRPr lang="es-E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11603-E28F-4964-8231-80BEDF13DA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8995B23-2C54-431A-AA91-84E1385E38A7}" type="datetimeFigureOut">
              <a:rPr lang="es-ES"/>
              <a:pPr>
                <a:defRPr/>
              </a:pPr>
              <a:t>19/04/2016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DF25D1C-A85F-4A97-840C-47C963480D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1" r:id="rId2"/>
    <p:sldLayoutId id="2147483674" r:id="rId3"/>
    <p:sldLayoutId id="2147483670" r:id="rId4"/>
    <p:sldLayoutId id="2147483669" r:id="rId5"/>
    <p:sldLayoutId id="2147483668" r:id="rId6"/>
    <p:sldLayoutId id="2147483675" r:id="rId7"/>
    <p:sldLayoutId id="2147483676" r:id="rId8"/>
    <p:sldLayoutId id="2147483677" r:id="rId9"/>
    <p:sldLayoutId id="2147483667" r:id="rId10"/>
    <p:sldLayoutId id="2147483678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EmC5DDI61Y" TargetMode="External"/><Relationship Id="rId2" Type="http://schemas.openxmlformats.org/officeDocument/2006/relationships/hyperlink" Target="https://www.youtube.com/watch?v=BiC7v_zK-Y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8"/>
            <a:ext cx="9144000" cy="6858000"/>
          </a:xfrm>
          <a:prstGeom prst="rect">
            <a:avLst/>
          </a:prstGeom>
        </p:spPr>
      </p:pic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234609" y="4508602"/>
            <a:ext cx="6553200" cy="72072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b="1" dirty="0">
                <a:solidFill>
                  <a:schemeClr val="tx1"/>
                </a:solidFill>
              </a:rPr>
              <a:t>DE PROTECCIÓN INTEGRAL para prevenir, sancionar y erradicar la violencia contra las mujeres en los ámbitos donde se desarrollan sus relaciones interpersonales.</a:t>
            </a: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257300" y="3108077"/>
            <a:ext cx="6629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dirty="0"/>
              <a:t>Ley 26.485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transversalidad</a:t>
            </a:r>
          </a:p>
        </p:txBody>
      </p:sp>
      <p:sp>
        <p:nvSpPr>
          <p:cNvPr id="2560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/>
          </a:p>
          <a:p>
            <a:pPr eaLnBrk="1" hangingPunct="1">
              <a:buFont typeface="Arial" charset="0"/>
              <a:buNone/>
            </a:pPr>
            <a:r>
              <a:rPr lang="en-US"/>
              <a:t>Ordena a los tres poderes del Estado a:</a:t>
            </a:r>
          </a:p>
          <a:p>
            <a:pPr eaLnBrk="1" hangingPunct="1"/>
            <a:r>
              <a:rPr lang="en-US"/>
              <a:t>Eliminar discriminación</a:t>
            </a:r>
          </a:p>
          <a:p>
            <a:pPr eaLnBrk="1" hangingPunct="1"/>
            <a:r>
              <a:rPr lang="en-US"/>
              <a:t>Sensibilizar a la Sociedad</a:t>
            </a:r>
          </a:p>
          <a:p>
            <a:pPr eaLnBrk="1" hangingPunct="1"/>
            <a:r>
              <a:rPr lang="en-US"/>
              <a:t>Asistencia de forma integral y oportuna a las mujeres en situación de violencia</a:t>
            </a:r>
          </a:p>
          <a:p>
            <a:pPr eaLnBrk="1" hangingPunct="1"/>
            <a:r>
              <a:rPr lang="en-US"/>
              <a:t>Es una norma que rebasa la violencia doméstica para avanzar en la superación del modelo de dominación masculina, proporcionando una respuesta sistémica a todos los ámbitos de la vida.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_tradnl" cap="none">
                <a:solidFill>
                  <a:srgbClr val="FF3300"/>
                </a:solidFill>
                <a:latin typeface="Trebuchet MS" pitchFamily="34" charset="0"/>
              </a:rPr>
              <a:t>Ministerio de salud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Blip>
                <a:blip r:embed="rId2"/>
              </a:buBlip>
            </a:pPr>
            <a:endParaRPr lang="es-ES_tradnl" sz="1800"/>
          </a:p>
          <a:p>
            <a:pPr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es-ES_tradnl" sz="2000"/>
              <a:t>Incorporar la problemática de la violencia contra las mujeres en los </a:t>
            </a:r>
            <a:r>
              <a:rPr lang="es-ES_tradnl" sz="2000" b="1"/>
              <a:t>programas de salud integral</a:t>
            </a:r>
            <a:r>
              <a:rPr lang="es-ES_tradnl" sz="2000"/>
              <a:t> de la mujer;</a:t>
            </a:r>
          </a:p>
          <a:p>
            <a:pPr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es-ES_tradnl" sz="2000"/>
              <a:t>Promover programas de prevención y asistencia de la violencia contra las mujeres, en los establecimientos médico-asistenciales, de la seguridad social y las entidades de medicina prepaga, los que deberán incorporarlas en su </a:t>
            </a:r>
            <a:r>
              <a:rPr lang="es-ES_tradnl" sz="2000" b="1"/>
              <a:t>cobertura en igualdad de condiciones</a:t>
            </a:r>
            <a:r>
              <a:rPr lang="es-ES_tradnl" sz="2000"/>
              <a:t> con otras prestaciones;</a:t>
            </a:r>
          </a:p>
          <a:p>
            <a:pPr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es-ES_tradnl" sz="2000"/>
              <a:t>Alentar la </a:t>
            </a:r>
            <a:r>
              <a:rPr lang="es-ES_tradnl" sz="2000" b="1"/>
              <a:t>formación continua</a:t>
            </a:r>
            <a:r>
              <a:rPr lang="es-ES_tradnl" sz="2000"/>
              <a:t> del personal médico con el fin de mejorar el </a:t>
            </a:r>
            <a:r>
              <a:rPr lang="es-ES_tradnl" sz="2000" b="1"/>
              <a:t>diagnóstico precoz y la atención médica con perspectiva de género.</a:t>
            </a:r>
          </a:p>
          <a:p>
            <a:pPr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es-ES_tradnl" sz="2000"/>
              <a:t>Promover, en el marco del Consejo Federal de Salud, el seguimiento y monitoreo de la </a:t>
            </a:r>
            <a:r>
              <a:rPr lang="es-ES_tradnl" sz="2000" b="1"/>
              <a:t>aplicación de los protocolos</a:t>
            </a:r>
            <a:r>
              <a:rPr lang="es-ES_tradnl" sz="2000"/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Marco legal de la violencia contra las mujeres</a:t>
            </a:r>
          </a:p>
        </p:txBody>
      </p:sp>
      <p:sp>
        <p:nvSpPr>
          <p:cNvPr id="1843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eaLnBrk="1" hangingPunct="1">
              <a:buFont typeface="Arial" charset="0"/>
              <a:buNone/>
              <a:defRPr/>
            </a:pPr>
            <a:r>
              <a:rPr lang="es-ES" dirty="0"/>
              <a:t>Las condiciones de posibilidad de las violencias son según aparece en el Decreto Reglamentario 1011/2010 de la ley 26.485:</a:t>
            </a:r>
          </a:p>
          <a:p>
            <a:pPr eaLnBrk="1" hangingPunct="1">
              <a:defRPr/>
            </a:pPr>
            <a:r>
              <a:rPr lang="es-ES" b="1" dirty="0"/>
              <a:t>Inequidades</a:t>
            </a:r>
            <a:r>
              <a:rPr lang="es-ES" dirty="0"/>
              <a:t> basadas en </a:t>
            </a:r>
            <a:r>
              <a:rPr lang="es-ES" b="1" dirty="0"/>
              <a:t>sistema jerárquicos </a:t>
            </a:r>
            <a:r>
              <a:rPr lang="es-ES" dirty="0"/>
              <a:t>de relaciones sociales, políticas, económicas.</a:t>
            </a:r>
          </a:p>
          <a:p>
            <a:pPr eaLnBrk="1" hangingPunct="1">
              <a:defRPr/>
            </a:pPr>
            <a:r>
              <a:rPr lang="es-ES" b="1" dirty="0"/>
              <a:t>Roles estereotipados</a:t>
            </a:r>
            <a:r>
              <a:rPr lang="es-ES" dirty="0"/>
              <a:t>, con la excusa de la diferencia biológica.</a:t>
            </a:r>
          </a:p>
          <a:p>
            <a:pPr eaLnBrk="1" hangingPunct="1">
              <a:defRPr/>
            </a:pPr>
            <a:r>
              <a:rPr lang="es-ES" dirty="0"/>
              <a:t>Fijan características de la </a:t>
            </a:r>
            <a:r>
              <a:rPr lang="es-ES" b="1" dirty="0"/>
              <a:t>masculinidad como parámetro</a:t>
            </a:r>
            <a:r>
              <a:rPr lang="es-ES" dirty="0"/>
              <a:t> de las concepciones humanas.</a:t>
            </a:r>
          </a:p>
          <a:p>
            <a:pPr eaLnBrk="1" hangingPunct="1">
              <a:defRPr/>
            </a:pPr>
            <a:endParaRPr lang="es-ES" dirty="0"/>
          </a:p>
          <a:p>
            <a:pPr algn="ctr" eaLnBrk="1" hangingPunct="1">
              <a:buFont typeface="Arial" charset="0"/>
              <a:buNone/>
              <a:defRPr/>
            </a:pPr>
            <a:r>
              <a:rPr lang="es-ES" b="1" dirty="0"/>
              <a:t>Institucionalización de la desigualdad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Ley 26.485</a:t>
            </a:r>
          </a:p>
        </p:txBody>
      </p:sp>
      <p:sp>
        <p:nvSpPr>
          <p:cNvPr id="2765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 eaLnBrk="1" hangingPunct="1">
              <a:buFont typeface="Arial" charset="0"/>
              <a:buNone/>
            </a:pPr>
            <a:endParaRPr lang="es-ES" sz="2800"/>
          </a:p>
          <a:p>
            <a:pPr marL="114300" indent="0" algn="ctr" eaLnBrk="1" hangingPunct="1">
              <a:buFont typeface="Arial" charset="0"/>
              <a:buNone/>
            </a:pPr>
            <a:r>
              <a:rPr lang="es-ES" sz="3200"/>
              <a:t>Ley de protección </a:t>
            </a:r>
            <a:r>
              <a:rPr lang="es-ES" sz="3200" b="1"/>
              <a:t>integral</a:t>
            </a:r>
            <a:r>
              <a:rPr lang="es-ES" sz="3200"/>
              <a:t> para </a:t>
            </a:r>
            <a:r>
              <a:rPr lang="es-ES" sz="3200">
                <a:solidFill>
                  <a:srgbClr val="7030A0"/>
                </a:solidFill>
              </a:rPr>
              <a:t>prevenir</a:t>
            </a:r>
            <a:r>
              <a:rPr lang="es-ES" sz="3200"/>
              <a:t>, </a:t>
            </a:r>
            <a:r>
              <a:rPr lang="es-ES" sz="3200">
                <a:solidFill>
                  <a:srgbClr val="7030A0"/>
                </a:solidFill>
              </a:rPr>
              <a:t>sancionar</a:t>
            </a:r>
            <a:r>
              <a:rPr lang="es-ES" sz="3200"/>
              <a:t> y </a:t>
            </a:r>
            <a:r>
              <a:rPr lang="es-ES" sz="3200">
                <a:solidFill>
                  <a:srgbClr val="7030A0"/>
                </a:solidFill>
              </a:rPr>
              <a:t>erradicar</a:t>
            </a:r>
            <a:r>
              <a:rPr lang="es-ES" sz="3200"/>
              <a:t> las violencia contra las mujeres, en </a:t>
            </a:r>
            <a:r>
              <a:rPr lang="es-ES" sz="3200" b="1"/>
              <a:t>todos los ámbitos </a:t>
            </a:r>
            <a:r>
              <a:rPr lang="es-ES" sz="3200"/>
              <a:t>donde desarrollen sus relaciones interpersonales.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cap="none"/>
              <a:t>Violencia contra las Mujeres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endParaRPr lang="es-ES"/>
          </a:p>
          <a:p>
            <a:r>
              <a:rPr lang="es-ES"/>
              <a:t>Es una CONDUCTA</a:t>
            </a:r>
          </a:p>
          <a:p>
            <a:endParaRPr lang="es-ES"/>
          </a:p>
          <a:p>
            <a:r>
              <a:rPr lang="es-ES"/>
              <a:t>RELACIONES DESIGUALES DE PODER</a:t>
            </a:r>
          </a:p>
          <a:p>
            <a:endParaRPr lang="es-ES"/>
          </a:p>
          <a:p>
            <a:r>
              <a:rPr lang="es-ES"/>
              <a:t>Afectación de la CALIDAD DE VIDA DE LAS MUJERES. ( Derecho a una vida libre de violencias)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075613" cy="12398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dirty="0">
                <a:solidFill>
                  <a:schemeClr val="accent1">
                    <a:lumMod val="75000"/>
                  </a:schemeClr>
                </a:solidFill>
              </a:rPr>
              <a:t>Define  la violencia contra las mujeres </a:t>
            </a:r>
            <a:r>
              <a:rPr lang="es-ES" sz="3100" dirty="0">
                <a:solidFill>
                  <a:schemeClr val="accent1">
                    <a:lumMod val="75000"/>
                  </a:schemeClr>
                </a:solidFill>
              </a:rPr>
              <a:t>(ART.4º)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8229600" cy="45434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000"/>
              <a:t>    TODA </a:t>
            </a:r>
            <a:r>
              <a:rPr lang="es-ES" sz="2000" b="1"/>
              <a:t>CONDUCTA, ACCIÓN U OMISIÓN</a:t>
            </a:r>
            <a:r>
              <a:rPr lang="es-ES" sz="2000"/>
              <a:t>, QUE DE MANERA DIRECTA O INDIRECTA, TANTO EN EL ÁMBITO </a:t>
            </a:r>
            <a:r>
              <a:rPr lang="es-ES" sz="2000" b="1"/>
              <a:t>PÚBLICO COMO PRIVADO</a:t>
            </a:r>
            <a:r>
              <a:rPr lang="es-ES" sz="2000"/>
              <a:t>, BASADA EN UNA </a:t>
            </a:r>
            <a:r>
              <a:rPr lang="es-ES" sz="2000" b="1"/>
              <a:t>RELACIÓN DESIGUAL DE PODER </a:t>
            </a:r>
            <a:r>
              <a:rPr lang="es-ES" sz="2000"/>
              <a:t>AFECTE SU VIDA, LIBERTAD, DIGNIDAD, INTEGRIDAD FISICA, PSICOLÓGICA, SEXUAL, ECONÓMICA O PATRIMONIAL, COMO ASI TAMBIÉN SU SEGURIDAD PERSONAL.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sz="200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000"/>
              <a:t>   QUEDAN COMPRENDIDAS LAS PERPETRADAS DESDE EL ESTADO O POR SUS AGENTES. 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sz="200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000"/>
              <a:t>    SE CONSIDERA VIOLENCIA INDIRECTA, TODA CONDUCTA, ACCIÓN, OMISIÓN, DISPOSICIÓN, CRITERIO O PRÁCTICA DISCRIMINATORIA QUE PONGA A LA MUJER EN DESVENTAJA CON RESPECTO AL VARÓN. 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sz="200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Rectangle 6"/>
          <p:cNvSpPr>
            <a:spLocks noGrp="1" noChangeArrowheads="1"/>
          </p:cNvSpPr>
          <p:nvPr>
            <p:ph type="title"/>
          </p:nvPr>
        </p:nvSpPr>
        <p:spPr>
          <a:xfrm>
            <a:off x="425450" y="407988"/>
            <a:ext cx="8261350" cy="932780"/>
          </a:xfrm>
        </p:spPr>
        <p:txBody>
          <a:bodyPr/>
          <a:lstStyle/>
          <a:p>
            <a:pPr>
              <a:defRPr/>
            </a:pPr>
            <a:r>
              <a:rPr lang="es-ES_tradnl" sz="4000"/>
              <a:t>      TIPOS              MODALIDADES</a:t>
            </a:r>
          </a:p>
        </p:txBody>
      </p:sp>
      <p:sp>
        <p:nvSpPr>
          <p:cNvPr id="29698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76212" y="1698093"/>
            <a:ext cx="4038600" cy="309634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ES_tradnl" dirty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es-ES_tradnl" dirty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es-ES_tradnl" dirty="0">
              <a:latin typeface="Comic Sans MS" pitchFamily="66" charset="0"/>
            </a:endParaRPr>
          </a:p>
          <a:p>
            <a:pPr algn="ctr">
              <a:lnSpc>
                <a:spcPct val="65000"/>
              </a:lnSpc>
              <a:buFont typeface="Wingdings" pitchFamily="2" charset="2"/>
              <a:buNone/>
            </a:pPr>
            <a:r>
              <a:rPr lang="es-ES_tradnl" sz="2400" dirty="0"/>
              <a:t>Medios utilizados para</a:t>
            </a:r>
          </a:p>
          <a:p>
            <a:pPr algn="ctr">
              <a:lnSpc>
                <a:spcPct val="65000"/>
              </a:lnSpc>
              <a:buFont typeface="Wingdings" pitchFamily="2" charset="2"/>
              <a:buNone/>
            </a:pPr>
            <a:r>
              <a:rPr lang="es-ES_tradnl" sz="2400" dirty="0"/>
              <a:t>el ejercicio de la</a:t>
            </a:r>
          </a:p>
          <a:p>
            <a:pPr algn="ctr">
              <a:lnSpc>
                <a:spcPct val="65000"/>
              </a:lnSpc>
              <a:buFont typeface="Wingdings" pitchFamily="2" charset="2"/>
              <a:buNone/>
            </a:pPr>
            <a:r>
              <a:rPr lang="es-ES_tradnl" sz="2400" dirty="0"/>
              <a:t>violencia.</a:t>
            </a:r>
          </a:p>
          <a:p>
            <a:pPr>
              <a:lnSpc>
                <a:spcPct val="65000"/>
              </a:lnSpc>
              <a:buFont typeface="Wingdings" pitchFamily="2" charset="2"/>
              <a:buNone/>
            </a:pPr>
            <a:r>
              <a:rPr lang="es-ES_tradnl" sz="2400" dirty="0">
                <a:latin typeface="Comic Sans MS" pitchFamily="66" charset="0"/>
              </a:rPr>
              <a:t>    </a:t>
            </a:r>
          </a:p>
        </p:txBody>
      </p:sp>
      <p:sp>
        <p:nvSpPr>
          <p:cNvPr id="29699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543509" y="1340768"/>
            <a:ext cx="4038600" cy="4406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ES_tradnl" sz="2400" dirty="0"/>
          </a:p>
          <a:p>
            <a:pPr>
              <a:buFont typeface="Wingdings" pitchFamily="2" charset="2"/>
              <a:buNone/>
            </a:pPr>
            <a:endParaRPr lang="es-ES_tradnl" sz="2400" dirty="0"/>
          </a:p>
          <a:p>
            <a:pPr>
              <a:buFont typeface="Wingdings" pitchFamily="2" charset="2"/>
              <a:buNone/>
            </a:pPr>
            <a:endParaRPr lang="es-ES_tradnl" sz="2400" dirty="0"/>
          </a:p>
          <a:p>
            <a:pPr algn="ctr">
              <a:buFont typeface="Wingdings" pitchFamily="2" charset="2"/>
              <a:buNone/>
            </a:pPr>
            <a:endParaRPr lang="es-ES_tradnl" sz="2400" dirty="0">
              <a:latin typeface="Comic Sans MS" pitchFamily="66" charset="0"/>
            </a:endParaRPr>
          </a:p>
          <a:p>
            <a:pPr algn="ctr">
              <a:lnSpc>
                <a:spcPct val="85000"/>
              </a:lnSpc>
              <a:buFont typeface="Wingdings" pitchFamily="2" charset="2"/>
              <a:buNone/>
            </a:pPr>
            <a:r>
              <a:rPr lang="es-ES_tradnl" sz="2400" dirty="0"/>
              <a:t>Modos en que se manifiestan los distintos tipos de violencias contra las mujeres en los diferentes ámbitos </a:t>
            </a:r>
          </a:p>
        </p:txBody>
      </p:sp>
      <p:sp>
        <p:nvSpPr>
          <p:cNvPr id="29701" name="AutoShape 12"/>
          <p:cNvSpPr>
            <a:spLocks noChangeArrowheads="1"/>
          </p:cNvSpPr>
          <p:nvPr/>
        </p:nvSpPr>
        <p:spPr bwMode="auto">
          <a:xfrm>
            <a:off x="1619250" y="1844675"/>
            <a:ext cx="1152525" cy="1224285"/>
          </a:xfrm>
          <a:prstGeom prst="downArrow">
            <a:avLst>
              <a:gd name="adj1" fmla="val 50000"/>
              <a:gd name="adj2" fmla="val 33678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AutoShape 13"/>
          <p:cNvSpPr>
            <a:spLocks noChangeArrowheads="1"/>
          </p:cNvSpPr>
          <p:nvPr/>
        </p:nvSpPr>
        <p:spPr bwMode="auto">
          <a:xfrm>
            <a:off x="6084888" y="1916113"/>
            <a:ext cx="1152525" cy="1152847"/>
          </a:xfrm>
          <a:prstGeom prst="downArrow">
            <a:avLst>
              <a:gd name="adj1" fmla="val 50000"/>
              <a:gd name="adj2" fmla="val 33678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1019"/>
            <a:ext cx="9144000" cy="16410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932363" y="2636838"/>
            <a:ext cx="172720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195" name="1 Título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>
                <a:solidFill>
                  <a:schemeClr val="accent1">
                    <a:lumMod val="75000"/>
                  </a:schemeClr>
                </a:solidFill>
              </a:rPr>
              <a:t>LEY 26.485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900113" y="2060575"/>
            <a:ext cx="3200400" cy="390048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s-ES" b="1" u="sng" dirty="0"/>
              <a:t>TIPOS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/>
              <a:t>PSICOLÓGICA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/>
              <a:t>FÍSICA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/>
              <a:t>SEXUAL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/>
              <a:t>ECONÓMICA Y PATRIMONIAL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dirty="0"/>
              <a:t>SIMBÓLICA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4294967295"/>
          </p:nvPr>
        </p:nvSpPr>
        <p:spPr>
          <a:xfrm>
            <a:off x="4833938" y="2060575"/>
            <a:ext cx="3651250" cy="3973513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s-ES" b="1" u="sng" dirty="0"/>
              <a:t>MODALIDADES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s-ES" dirty="0"/>
              <a:t>DOMÉSTICA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s-ES" dirty="0"/>
              <a:t>LABORAL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s-ES" dirty="0"/>
              <a:t>INSTITUCIONAL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s-ES" dirty="0"/>
              <a:t>OBSTÉTRICA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s-ES" dirty="0"/>
              <a:t>CONTRA LA LIBERTAD REPRODUCTIVA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s-ES" dirty="0"/>
              <a:t>MEDIÁTICA </a:t>
            </a: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3563938" y="2790825"/>
            <a:ext cx="13684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V="1">
            <a:off x="2411413" y="2817813"/>
            <a:ext cx="2520950" cy="395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V="1">
            <a:off x="2411413" y="2817813"/>
            <a:ext cx="2520950" cy="755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V="1">
            <a:off x="3563938" y="2790825"/>
            <a:ext cx="1368425" cy="1501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3132138" y="2851150"/>
            <a:ext cx="1871662" cy="2052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Violencia física</a:t>
            </a:r>
          </a:p>
        </p:txBody>
      </p:sp>
      <p:sp>
        <p:nvSpPr>
          <p:cNvPr id="3174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205038"/>
            <a:ext cx="2846387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214563"/>
            <a:ext cx="27051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7975" y="4230688"/>
            <a:ext cx="2979738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Violencia sexual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44675"/>
            <a:ext cx="3155950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897063"/>
            <a:ext cx="37973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3625" y="4029075"/>
            <a:ext cx="3584575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dirty="0" err="1">
                <a:solidFill>
                  <a:schemeClr val="accent1">
                    <a:lumMod val="75000"/>
                  </a:schemeClr>
                </a:solidFill>
              </a:rPr>
              <a:t>VideoS</a:t>
            </a:r>
            <a:r>
              <a:rPr lang="es-ES" sz="4000" dirty="0">
                <a:solidFill>
                  <a:schemeClr val="accent1">
                    <a:lumMod val="75000"/>
                  </a:schemeClr>
                </a:solidFill>
              </a:rPr>
              <a:t> INFORMATIVOS</a:t>
            </a:r>
          </a:p>
        </p:txBody>
      </p:sp>
      <p:sp>
        <p:nvSpPr>
          <p:cNvPr id="1536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Hablemos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violencia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>
                <a:hlinkClick r:id="rId2"/>
              </a:rPr>
              <a:t>https://www.youtube.com/watch?v=BiC7v_zK-Yg</a:t>
            </a:r>
            <a:endParaRPr lang="en-US" dirty="0"/>
          </a:p>
          <a:p>
            <a:pPr eaLnBrk="1" hangingPunct="1"/>
            <a:r>
              <a:rPr lang="en-US" dirty="0">
                <a:hlinkClick r:id="rId3"/>
              </a:rPr>
              <a:t>https://youtu.be/kEmC5DDI61Y</a:t>
            </a:r>
            <a:r>
              <a:rPr lang="en-US" dirty="0"/>
              <a:t>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Violencia psicológica</a:t>
            </a:r>
          </a:p>
        </p:txBody>
      </p:sp>
      <p:sp>
        <p:nvSpPr>
          <p:cNvPr id="3379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eaLnBrk="1" hangingPunct="1">
              <a:buFont typeface="Arial" charset="0"/>
              <a:buNone/>
            </a:pPr>
            <a:endParaRPr lang="en-US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405063"/>
            <a:ext cx="455612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Violencia económica y patrimonial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133600"/>
            <a:ext cx="4103687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VIOLENCIA SIMBÓLICA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0" algn="ctr" eaLnBrk="1" fontAlgn="auto" hangingPunct="1">
              <a:spcAft>
                <a:spcPts val="0"/>
              </a:spcAft>
              <a:buNone/>
              <a:defRPr/>
            </a:pPr>
            <a:r>
              <a:rPr lang="es-ES" dirty="0"/>
              <a:t>Publicidades</a:t>
            </a:r>
          </a:p>
          <a:p>
            <a:pPr marL="114300" indent="0" algn="ctr" eaLnBrk="1" fontAlgn="auto" hangingPunct="1">
              <a:spcAft>
                <a:spcPts val="0"/>
              </a:spcAft>
              <a:buNone/>
              <a:defRPr/>
            </a:pPr>
            <a:r>
              <a:rPr lang="es-ES" dirty="0"/>
              <a:t>Programas televisivos</a:t>
            </a:r>
          </a:p>
          <a:p>
            <a:pPr marL="11430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/>
              <a:t>Cuentos infantiles</a:t>
            </a:r>
          </a:p>
          <a:p>
            <a:pPr marL="11430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/>
              <a:t>Lenguaje sexista</a:t>
            </a:r>
          </a:p>
          <a:p>
            <a:pPr marL="11430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/>
              <a:t>Juguetes</a:t>
            </a:r>
          </a:p>
          <a:p>
            <a:pPr marL="114300" indent="0" algn="ctr" eaLnBrk="1" fontAlgn="auto" hangingPunct="1">
              <a:spcAft>
                <a:spcPts val="0"/>
              </a:spcAft>
              <a:buNone/>
              <a:defRPr/>
            </a:pPr>
            <a:r>
              <a:rPr lang="es-ES" dirty="0"/>
              <a:t>Canciones</a:t>
            </a:r>
          </a:p>
          <a:p>
            <a:pPr marL="114300" indent="0" algn="ctr" eaLnBrk="1" fontAlgn="auto" hangingPunct="1">
              <a:spcAft>
                <a:spcPts val="0"/>
              </a:spcAft>
              <a:buNone/>
              <a:defRPr/>
            </a:pPr>
            <a:r>
              <a:rPr lang="es-ES" dirty="0"/>
              <a:t>Libros escolares</a:t>
            </a:r>
          </a:p>
          <a:p>
            <a:pPr marL="11430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/>
              <a:t>Concursos de belleza</a:t>
            </a:r>
          </a:p>
          <a:p>
            <a:pPr marL="11430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/>
              <a:t>Chistes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415448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AutoShape 2" descr="data:image/jpeg;base64,/9j/4AAQSkZJRgABAQAAAQABAAD/2wCEAAkGBxQTEhQSEhQVFRQVFRcUFRQXFRQUFBQVFRUXFxUVFxQYHCggGB0lHBQUITEhJSkrLi4uFx8zODMsNygtLisBCgoKDg0OGhAQGiwkHyQsLCwsLCwsLCwsLCwsLCwsLCwsLCwsLCwsLCwsLCwsLCwsLCwsLCwsLCwsLCwsLCwsLP/AABEIAL4BCQMBEQACEQEDEQH/xAAbAAACAwEBAQAAAAAAAAAAAAADBAIFBgEHAP/EAEQQAAEDAgQDBQYCCAQEBwAAAAEAAhEDIQQSMUEFUWEicYGRoQYTMkKxwVLRFCNicpLh8PEVY4LCQ1OjsgcWJDM0c6L/xAAbAQACAwEBAQAAAAAAAAAAAAACAwEEBQAGB//EACwRAAICAQQCAgIBBAMBAQAAAAABAhEDBBIhMQVBEyIyUWEGFCNxFTNCNPD/2gAMAwEAAhEDEQA/AMDgMN8VV3ws+HqdldivrZ1HTTPu76uufG6a19bC9B+HcRy9l8xs7l0KDHJlHLivohxzEh5bHyg7yLqMst3YeGDggWHrTZHinfA3ou+H4gQARJVlMYPiqOUdRMhcRJKXZSVmkEjcGx+6VJ0xe1LoteF40sIcNDYjadweh+6dik07KeswKcbo1lKoHAEaESFfT3I83KOx0wwqG28WXbUTGZ0tntSOUSlyntQcYb5WB/QiarWe8DS52Z7bt7IaSCCdSd4WbLUbJcGtj0ynHkm4QtFZN0OTKyY3GbROrNyQOVtEcGLadkc2yNkO0ENWzd4JmdL6JKxscppJcBMTi3Pa2YhvZH5IYwjDlMNylP0Aq2Os2F9fNGpx/Yt45f8A5HDW5wJ12nouc4L2FCE3xRCs9oMZm6DcKI5Y/s6emyXwjtOoIkOBPKbovlj+zvhnH0TJG2trn1XK/QuSrsjumc0KVWHc0QCAYDb5tCf2VWTk5clhxSjwKOiPt9E9Cd1FdxI9nzVfU8FzSvczL1h2j0B/r1Wa1TNiPBUVhdVZ8luDLP2bqRUIO4VnTMRqVZo8TVzGYhXWzPFYulzkoq2NirD08G83A/PyVP8AuY3RYWN0S9w/8B8kfzwO2MzmPpgU20h8zgPAXKbLqjRoniaYhNkuESVL2TPmq8lxYLEz0VWTZF/sLhhdOw2DJoucA6HHwVuJMWWxYeqYkEVvEbPHUJGTsFk+HXLmHcSPuii/RC54ZpfZ+qTLHc7Hrv52d5q3inTpmBrtNUrRc16eW0qzGVmbOFKzG+02Kqe9yyWsBDQRzgE+hCo6qTukbHj8cHG2Dw9N86moGiznOeIkaATZV8cfr9izkcIS7NZw7BOpsDXOnNBE6DoJursMS4Zk58ztqhlhvpPqrDSSsqRbcgOJ4hTp/E5s5SSye0ctyANQqOXVwXTNLDosmR9FNU9r6bQ9rKeYz2XScpGsLPya2b9mvh8fBcNFVieM13SGOgHK6Q2C0xdo6AnXdVXq2/ZpQ8fFLhCJdWdd1R3i5B80n7HPTKPdCVWp+0XeJKJSk12JlDGvQKpUk6cvRMUml2Kai+kFwtTKScodIIEz2Ts4dV3yfyT8MWujRcC4w5vYdmcwAEuN3MOk5vwq1ptbtdTM7W+OuNwRscIxpHM6gaCO9a7lKrXR56MEm4vsC12trcuQ70dKkxe5u4kHAepUoBxRWcXbAg9B6qrqmXdIvsZtzCQ90GJAnaSdPRUJd2bBUYhVJFnGyfC6uWqw9QEeJ1ILLH6s19V0kk7rV9GR7GuE0Zc47hsjodlT1H4tD8fYxgqxpuII6Sd1hyhLcXk7RZfpZ5LtsjqPPq16zB+Fpd4zC3pdlsNiBZPatHGfx5iR1jyVTNLaqAF6LJSccdzBY7TpgX5K2oULY/ghLkaDgW+XqE1BiXFWS0O3b9EEo3yQCw5yuY7ZLjxyD0y7Ff3TpERmE2vafsSPFNT5sqavDvg6NCH25rQguLPLu1cWL4vAtqgB2xkeUJeWCfI/BllDhEKfDodBiLAATYQqzx2+C68tLkdJmxsALT02VlVjXJSaeWVIquK8UcwN900uLi9uZpHxNEmB0WNrNe29sT0Pj/GJLdIz2JzVCQIIeRUmJe1xEFufl0WTPUP2egjpItLaSbg6dJs1LKv8ksjpFxRx4o/bsrsTxnak3KPxG5VqGFrspZNSm+BFznOMuJKc9qE3KQWlQB3CBzXoKOJvsL+iHkl/KN+AnTp3g2KF5A1iQ9gqEuDHODQ4gFx0jmeiW5PtDNkKpmj4XXynJmzNFmuv3Afktjx3kOfjn7PO+W8X9flxlncXFpt3816D8ujyVOFthqLhlOYTNmnSEuSaY6FNWUvFWAyCYAIl0SBAJvHgqupfBb0i5KL9H/V1CHCxZLS65JOojVUL4NOyixISJFmAs10EHkohxIdJXE2WDq52NdzHqtaLtGRkVTL/AIBTs48/sq2Sr5GQLKs5rRmdFrykbYthuTQp/jrfw+jUXxxI+RmFpD9a8nZjb8tSrCNZukTrVCRMWPn3wjuhSzpujN410u8T6lVMv2CbD0GQnY47UAyWIqQwD5nGe5o0QZZg+yx4Syd4/sm406GRRc+7bzT/AEERq0gQR0XPogUw9DMzLuDASn0SWeLw5yAG5gX6j+aKNNci3bTRb8Gqh1Fs/EOz/D/KFbwzk4nmNTjUcu1jtOpBDrG/Lklwz48spQT5Dnp8uGMZtcDeLr+8fmhoNhAHRdBLHjs7K3lnRnfariHu3MpUywuf8RDrCTHaOyxtXrnK4o3fH+O2JTZncNhnB5ANw4jsmW9YKx55D0uLFaHKtVlFuZwjpzPJKSeSVDHJYkZrF4t1V2Z2mzei0oY1CJmZJvJINRpdPQIZTH44L9DtJvNVdzLG1HX02nZEmzqAulvwnwKmrI3UEp1A6x1UbWmSpWFaY1QskssHiXMYS1wguEt3MXBBSZWpJo6ty2v2aDAPNSnn1gka374Xr9BrFlgk+zw3mPHvDkcvQUttv05LR3Ix0kil4tWscpm5mOUblUNSrZq6THSTKqiHGnUyNAAa0OI37WqpF/2U2Jp69EmQ+JXpfssro1XsnWBY4G+SSBzsFfxS+lFTJhuVmoxON92A1kSbzsJ6JMkxVVKgGIbUJzuLajBANwQAdbDRRj6dnSHv0DCc/wDqBDvBMI10vcOYbm7mzPrCtov5ctQtA+J4zI3KPidaOQ5qJzXRSxRbluKRol6VBfbkvNjD6g8Br3osk9oN2LNJc6SqyuTCRoeD0JkrQguA0y4bR6ozmdNFT6BlJJEeCYdr6r2ucGgPNzoFUyZK4GpWrChmQubOYBxAOxEynQtroU6sa4e7Ix51GYQ0WuZkk8j9ljeV1WXHL48bpDsOix5MnySRd8Nw5qYd9T5mOzf6dDZVvCZlDVy3vs7z2K9Iti6Kj2h4o2g0gXqObDBOlviK3tbqdtwRh+P0cpVOXZksFh3VHNJ1Aied5uvO5JJWeuw420i+fkosLnAAf1ZU4J5JUX5NY4WZDG4o1nlzrD5W7AfmtfHjWNGLkyPJI+ptaN0LbbGxSig4rD+iheNsL5UjorFS8ZHyo774hDsDWQ47EzYrthLyJgi7cFMS45FOb9DdGvNjrzSZw/RYxztDTMU4RT+WZA3LufNDDBKUrQTkkrZdcLa+l26jhSYQbOnOe5gW1otNLHLcY3ks0NQtoLE8Xa4w2/7dQw3+Efda5jR00Y+gPvHB7GueHNqtc2whoJsPWErJ9kWFHiqEGyA4XF4I6gwqG2mCV+LpGJgxz2lImPgVpCUWUWfBsV7qpSOxd2/3X9n6GU7HLmiKNm6Q5tpIi3MtOU/7VYyNJWJnH2W+EpsJLwMpEteNjGsjQ96rxd9CJB8+H/y/IKNguzyzF40U3Oi5IH3/AJJ8pUWlC40ynqlzv1jjJKVJ3yx+1RXB1jiBI1O65toilQXEiA0cxJXZG6CSDYChJ70eGH7Jo0mFwsRB9VdS4OSHqdA8/VdRIwwZZcSOyJnWIUvhFfJ9mkA4Ng3mk6va751vJ6LPy5o43ul0XcUL+qLSnwVxgkxNz0WZl88sd7UXY6BvssamFy08uugk6wO5eaz+QlqZtydGji00YIseEU/dtDXaHsuHQ6/X0VF6yUM6cH0DqMKnj2nl3tDQe3FVWVCSWvLR1b8voQvWY9Q8uP5JGVigoukWvDsO5glzS0cyCB6qjkzRlwma2F7eWVPtHis7w2bN2nc6rQ0uJJWU9XNt8FUGwrT5KUVRMkKKJcgZRJi2zVezfsk+uwVqrvd0trdtw530ScuZIt4cFjnFPY5uQvwtRzy0SabtSNy0jfoghNMtZNPtRinuVlJUZs3tdEmELmglJD+DwJfeQ1o1cdPAbq1p9M5fkhOTPX4jv+ItpWoDtae9dBceeUfKtTHghj6K83ky9uhN1YuOZxJPMmSn2AoKHHZ8SuOoiSYhRRO1Fsxhqw5ou8hrhyqDU9zrHzVTLGuStKDTE8bgXgimbmSMl7FZ8woFK6l2sptcz0A1QRRZIPfJ+ndsp9h1wb7BVzUZSfF3ZCfHsu//AE1Nzc4QasZr41xa5rbNE95ve6bhxpRViMsOLK+ByTtpTtHnTnSVRnK5GntoKBZo/q6Y1dI4ZdTs1u8z4J041QBzEdtzWi8CEnIt0kkHEu8FhgBE3VuMKDLKjhx0TUcNMpDmpAboUx2Mk+4pjO5wggXvyEaqlqc8MS+zAhBzdo0vs37LYhjQahayYOVxzEeA3XkvI+VhK4xNXT49vLNN/h7Bq4uPSwXl56ls0I5JAajQLQPFKjN2PVsG1+Zp2IMEdV0o07R3qiJ4dRfiP0kgGp7trTIsHNtmHWIVmesyfFsTKscG1tlxRAf2XAOabEEAiEjT5pqVtg5VXQLA8CoU6ZpNpU3CXE5mtcSHOm5Indew0mobxlZ89ni/HsC2niKzGfC2o4N7pWljyJxQieOV8Fc6mU60LeKRGF1oDa0eqeyFV1TBYcOuGVX0z3N+CfMqjqIcmppJJLk0VekGuBakq4ssKcpKmeWe1PAqgxFV1NhLC7N2RIGYAnTrPmr2LMnwU82nf5FNhMMB26mmzfxH8lsafT/+pdGVkbukHxOJL9fhGjRoPBXqrohQ9glKYZJqYgGTC4A6uZKGcBijSdm1Bs5vMdOR5FKkrQM47kE4lhjarTJewmzh8TT+Fw1B+qytQ1Bk4sWX/wAxsqHUwGOJ1O3OTolpRrsN48ifKFXMIMEQR5oI/lQ2nXJsPZarP6v8FRv8JGb6tKZlla2gdBsC+ZB3zfcq6lUUBPmDPpRWZe088Y1Z8VZrjVBsmeStQQIUnU7m3cEOWVkDXDMPeUeGHNsJF3Qoq3V9BDVOmo+36B5ZY8L4earoFmj4nbAcu9ZXkPLY9InfLGR0s5mv4Xw2jRcXUmAPd8T47R7uQXgNd5PLq5X0jSw6RYlyW7WWus9oY2iJoodpKkIYqlyUKMl9vRaxzVAaFGJJ3Qynb4C3X0fYdzRJUT5oma/Q7h602YPEooIrTX7LnCUbO66969X46L2cmdkl9jOO4Jw7OWRSNSZLTUzOk30zLVtIZGUh0cCw4ECjT/gafqhcmMT/AGZb2k9h2VAX4doZUGrBZj+78LvRMjMiUUy79juGOw+FbSqRmLnPIGgzGwnwUTdnbaY7Uw0Eu+XlrdKofHJfCMJ7VcVNFzqbDDnAZnTdojQdStLx+ht75idbqk47ImHqPJ1/stzpUZaIyosmz4OUpkEmuTb4IoK1yJIUwrGE2AkpWXUQxrkbjwTyOkWOH4fu/wAgsPUeUT4iben8S+5cjtJgb8Nljz1E5vlm3jwQxx4QVjWuIzgRNyRKJZmiJYouP4If4hgcJmtTDgW3MXP5LlqWn2U46OM1coiOFwbKVQva1zCQZEyL6WPim/3fsCfi4S6DUMK3OXB2pmCPursPJOqoqZfD8UmF/wAP/aCL/kP4Kv8AwL/Z5o2mrUYmbYxRZAT+kQSYySlKO6VnFvg6cAK7BJRthJGk4VwJ9UBziGM2JEud+637lef8j53FpeMf2Zcw6Zy5ZfjglBjbhzidMx35wF5zJ5/U5OYui/j0asYwlMNENEN5BZGpzzzPdN2XViUEWuGKpb5CJpj1N4CYpKitKLIVsQAJNgEUXZMcbbHcBQY9nvCLn6Lbx48P9q7fJVyzlGdFRxNwDsjddT0HJeaUKbZf07bXIGlQmwXXbHSnSLHD0cumu55K1jjbKc52Ke0VHE5PdUqjadOtDS++enHx5YF3OH0XstFi24kUXON2wXDuFUqAbTpBoF+0QMziLlznHfdHKLTLePJGULLTBPzDMDLTodiOY6IkgZST6CVWLqOiwRUWMTKjjnGBh6bnuEwOz1cbAQn6bG8uSiMlQjuR4/j8S6o9z3GS4kk9SvTRVKkZKTdtsWREoi5CcfNXHEgpTJHMHhS88m7n8lU1WujjjSLml0bnK30XeHohogDx3XnM+pnkb5PQYcEMfSDBVKLyZ2FxKZIBSNR1ckFUWgzqjo7Q1+Y6wOSKhWxXwcprlaZOxJh4PNHuYXBgfdL1igfOyRahmqOCUKa6ELONJ7NcOFWr2vgYM7usGw8SszzOt+DA4rsuaXHufJvqTZ1/t0XzOWZSlb7Zt0oqkJ4ypLo5WVqMOLLOKPFk6CrzZGQZ99CTQpws+/SF2w740LYqq52uisQaQUIJMdwnEy1hDbnbohkpqdJ8CMumjKdkKTLydTclV5t3QTSSpD9B3LxXQXJWmhh1cSGiL+QAuSTyAWxpcO9oQ40rZJ2LNalUgWmaOxcGAEGOpBXqsM1FJFOeJuIoMDTxBa185ZzQCRMbGNR0V3Kk1ZT0uR47TLmq2IAEACABYQOiqF7HzyBKgsIVqIA0eb/+IuPmq2iDZol3e7+S3PGYONzRS1OTnajFELUoqpkSuok4QgJPmhcuyb4GcLhsx5NGp59AqOr1axppF7S6Xfyy4pCwAsBsvO5XKctzZvY0ox2obptSWWMcKRNQWEjsLgtpJq4YFAUWQw1ZjiA4mRoOYUpsXClIhTYiDYfKpBswwC9qfPDuVRVslMPhqRcQ1oJcTAA1JSs2SGKO6T6GwhudG/8AZ/AfozHB8Oe4guA0bGjZ3N18885r1rMqcOkbWm021Wy3bijyHksBq3aLXxV7IHDtcSfhPfZMjka4ZKbiAMtsVz+w1SUuSJqXjU8hqu2tdnWM4Vu7teSTldi5t+j7FVBsJ/Jdi75Ii2dp0gL7I8rpcHNjTXtVbkU0FFVouQrWmwyySpCpJrkMMOXQXCM40/y23jxJC9Zp9O8UOStKVsRqVqgqSwS1toBgz0RqMk7RcUI7OS24O9lWalIkZSWOkdkv+YAbQbWWjGT2qzGyRjGQ/Wc4ahp2sTN/BLbQcOegTgoG3QGoBqdBc9w1XRjukiZyqJ4bxbEmrVqVD8zifDb0XrMMdsEjMlK2IkJhBErjrIIKDQSjTzENG/03SNRmWKG5jsGJ5ZbS3AAAA2Xlpzc5OTPQVsSghnDhKZYxjYSi7A6oLKRBzlI1I+BRbQRikV20BjDVKQsKxqkFh8q6gDz5pXtDwJKVK7ONT7DYeXVKkS5oa1vQvJzHyELyf9T55RXxrpmloIpvdI2bMM1vxmTyC8S69ms8knxEN71o0aB6lL3pMDZJ9s6yoDq3yEKHkj7OcXHoHjMHnbIJkaXgxyTYSXomGTa+SuwoLJEAH18VOW2yynFjFM81WkqOkuCUzYXUwjYPXYUNLAN+Y2Hci46YptM5We5piB3oZKg4JSHuGNBMv7R1E7K/47PHHk5KuotcItHVQe/ReulJZEminGJn6fCK2d0Vmsa4klwBc8A/hmwPVFDjsdkyfWjTcOoMpU20qYhrRA3PUk7km5KKUrKG2+weMoEy/NEX6WvdAo8MdGXoQwXFG1WB7Jy3ExFxr6qH+NjpYmC49UccNX92CX+7cGgakmydpIqWTnoRnTjA8qHszinXGHqxt2Y+q9H/AHGNezPWGS5E8ZwevT+OjUb3tRR1OOTpMiWLK+UuCvITlTAdJd8/ojlU1yGn9Sw4dSgF3Ow+6895Se6aj6Nrx2OouT7DErKfRfqmOYdAyxjGgksuwOlQWYgiiSHJ8BqYRi2HaFwDYVpUgsNTXUAw6mgDzwFexPAkgpTfSORu/Y2h7uh7z5qpPcGMJaPGZuvnv9R6x5NRsXo3tBh+vJdNfubnZeav9mjtXoIwpT7OaCCrG6jaBtbJjGwiVroF4rI1K7HatBPr6J29tA7HHpnzMMDo2OpJQuLO+RrtjNOkG6megsP5rnkUULk3Igbmdh9UMFzbJ/gDXdLo5QEWR30MhwuRvBuiO9Jg6mhGVWMVHHOQvZ6DJcBUUqC01oWDJIcpqBEkjvEKZfRewGC5pE8pXS6BhxNMwhe+iTSacrQ6Q1oytEgWEytnR6XDlx89mT5fyGoxahKHX7NPwTEZ2NcTfQrOz4PgyUujS02peowqY7i8QADfRKm30h2GLb5MbxTiBc4gEwtbx2hlJqcujK8z5n4F8OKmylxGFY/4mg9Yg+a9AsMUqPGrWZIz+RPkocfwctlzO00aj5h+aW4OKbNjS+Q+RpMlSpwxo6T5rx2qybsjPoGliliTBKuMfY3RQMfDgaCSy7BkioLcQZCNDA9IorAkMBcLJNCkhhqakBh4U0AedgL2B4EmxQyV2ejcFd/6ahH/AC/9zpXy3y//ANmQ9LofwHKrrDmZhZ8Y2WvYRlI726bqJJIhzRIUR1StyIchilh27x91KmkJnMbDWjQQpnmXoVbZFxSHJyJQLUwEWODb5DfCs+NQXA0G/Mp0/qiErFqQ1PM/RLkxrHcMNO9Bj5mhGTosxRkyva6CFY7Ke6ibKMK8C5BlwNk88C6lSUXufoW0+zKe1OJYeyIzWNvlA596veMhOeb5F0Z3lc2OGm+N/kytwHETTsLhbOr0HzO0YfjfLf2/0l0Tx3F3PEC3ik6bxe2VyLus/qB5IOODsqitqMYx4R5XJJN3dsiiFnwN0vNxjY3TpvIq/ZU4sXd3rwWZ3kZ9f0n/AM8P9FeoQb7D03IGOiOMNkplzGEchLsQco0GGpLgWMhShZIFEiGGpqQJDCmwDzsL2B4E61Qu+SfRtPYrF52Gh81Ptt5FjjcE9HX8V4P+otIoT+X2zb0GV7aNMHBthc8+XQLyzlRo/l2TA8yltkE2dPNCDIapsGqBiWztSooasmMRcvJMD+3emQgHxE458CBodXbu7uQT0DFOTtkGHspUhnR8LCOSh9EoscCN+QlN0uPdksqZn6LTCvkL2+mpR5KM4slXrNF0U8qukRCE3wymxfHWN0MnpdHjw5crpI7LlxYV9mUmN4498hvZHr/Ja+m8NJvdlfBiavzsIrbi7Kd7juvQ4sOPFGkeV1GpyZpWz5qYIOLrpEr+FySpUi4wNUueaMVdj8Giy557UuQRsYTVJNWhOTDkxS2yAYqpEctSefIKrqMsHCcL5otaPFJTTYhVMyvDv9H1fTf9Ef8AQg4XUomQVhUMOA5RKUy3ifIVxQI04dA0QQWmVxDQy1ylCmggREBWFSBIPK4CjzwFexPABaFIucGtEucQAOZKVnyKEN0vXIeOO50ei8J4aMNT92L1HXqv5nZo6BfNvL+Rlqszf/n0ei02nUEWTBAWG+WWWdJvHmfsuaoFfyMUAgbAnZKrV8kPYMYIg0E93NMjFBN7ejr3gCB/Xf8AkmXQO1y5YCJudV24clSCtb2QlzF+wdcwZ5qUrQUOUWfD3SD3K5oqUipn4kHwtTmvW4nwKnG0NuwDHjtCQbee6sYmlK6KuWTaoxXF+GPoOhwlp+F4Fjy7ivT6HU45pRqmeR8hpMsG5JtorSVpKTv9mI1XNEHIm0uxd7vxOgqWE4ug1Ngylxm3SfBY3ktQ4cJntP6a8bDJ95qyLa2WprZozR1iyw552+Gz28dLiinKMaYk+vYuOt/Mr0Og1EZYLvk+a+d0eSGocn+L6J8TwmamWz2mgEHqRK83HWSeplY6GKMYRaKsC0dFWy8TZ7vSc4IiVXVQgpIkxSTBjVFyU0WISpjCX0aeOXBAokORILiQ1NylC5IYaUQsPTUgSDQuBs86aV7E+fWa72EwcufiHf8AD7LP33DXwH1Xlf6j1jxw+OL5aNPQYdztmqleFapUehqlSCsdqeWiiuBTQSkLSlSBdnWPUbbJa45CllgXW5DcrqoVu54Ol39ckTZKREMlAddB20gELYG9kGGDB30/JE02iZdAqrdjp6gosb9MKH8BcBULXDlz5psW4ytAZoblZaOw+7fJbum1q/FspqdcMZw9UjVbGLNCS4YqaT6CVa0gtjNPykSO8pWfWfEuHyKlji/yKitwVuXtMZF7jskeIWXDy+thkuMmC9LpprbtM/V4KXuIw+Z8ai0D/XYFew8b5vJOKWeN/wAmPrvAwj9oHHezmJAk04A1OZv5rZfkcW3syI+IyyaSFqtMBrW1KoYBfI0SSeqw9ZmWWVo+g+Jwz0uBQa5Kys9sy0udtJWdlqzfjco9ClYSLa8+SbpM0oP+DD87p8c9PUvXRKjjpa3NqG5Xf6R2T6IZ6d/3Fx9nj4r6JABe/MIM6anTPY+Pv4UmJ4gIEWJkGFEDEYpuQMcmMsclNF/BNdHzguRdR81SSTaVKIYem9ShTQ1SciFtB5XA0edwvYLo+eezd+xP/wAV/wD93+wLw39S/wDcv9G7478S9avMP0bD7Cgdk94XWhb/ACJTIAGqSo2wW6C0gGa3d6BFJpdC23LgkwE9o/2SZSOpILToyhjyDKVDWQNC6TrgTbbFqla9lCiNUGBqttJTEGlfBCnVzA5tt/zTtiolx2HLtkdJC5ROX2LnhuLzAA6pkWUs+La7Gaz4TPmcemIjyca8kRTLQTqXCfGN03DL5ciUmRJUHbwcG9Z7qn7JMM/hH3Xp8emwwV9lZ5mvxRY0qYaIaAByFgnrJt4SEtuTubPq9IPaWmYcCLa3Qb2SuHaE8LwqjSGVtNveQCT3ko4zGSzZH7KnjPAMM8sAp5XvfEsOWGi73EC1h6kJ6xqQ/Fr82L2Yv21wtOjXp4agCDkLqjiSScx7IJ8PVWYxx4sTlIo6rVzzv/IzLY+GVMrjmsJtpPVFo8fy3kKUUvQxQNhCy9T/ANjPZaFf4kDxTEpDsqFWohKDtQsahmilSHY5Uw7goNSErRCFI06FwLCNK5EB6TkQLQxnXAbTBwvaM+cI2XsPXBpVqW4c2oOo+E/ZeO/qPA3JT/g2fGTp0zTURdeNm+LNqTDBt452QR5FOQVoy2Gu5+yibrhAdsiWXS/QbGGBJfLoWxxgyjqjf1RWl9pCdasShXPZYjDgE2ynlh0DquzGAnRiHGonX08rY3dr0HJOboC98iFB0gg7aeOyiU+Apra+A+HdlIS1IGaUkXpOanKZKtpmVU6K9laHDvjwKDC2pqh8oWi+bXsF7PTv/GrM9w5O/pQTtxHxNnwxQQWR8bF8XjgwSZJJhrRdznbNAVjHhcuTpJRRHCUYzVapGciD+GmwXyA+Ek7lXVBxVIqSkeVY3irKmJxGIqGASAzmQCMoHgAj1Wnnkioorz+xncWTUe550Og5Baujw/FCv4JiuiywYhre5eX1j/ys9houII7im2VaJazIQAun+ilfIdqWNTDUioaGobCBmjhfBAqLLJ8uOJhcjg1NSCw64ExC9q+T5vRYcB4h7iuyofhu1/7jrFZnlNN82nkvZb0uTbOz0aIIi41B5g3B8l8xnBwbhLs9LjluiPU4Az7mwSW6K0nbo+DbJDlbCQM/VNapDB3DM3SPdleb9EcVWU3ZOONCgKLsfZ1zefkiiqYO4MyGCwufRPclEW05C1QEmBqd/wA0mPPI1fVBsPRGmw9SoyZAJTPnDtQEEOSU/qWjqwayE6TdUU1BynYphKRc6dh9VY0mCU2qHZZKKotm03Eaeq9dixvYkUN0U7YtiaVQXynwuucJIdDJArzjyHBgaS86M0tu5xPwt6lN02CUpWyM84RjaO3Di55zVDbNEBo/CwbD6rexYlFHn8uaUmVvH+O+6YKckl+omOwPzKfHDcrIjLijL1uON/B/2/krHxu7CAVhTxAIbDag0EQT5arsjcYthRf2SA0mwADtZePzyubZ7PSwqETtYWSosfliVtTVPT4KMlTCMKAOLCtXDRljrIGi9pnZ1AXqOhcdRIFScGYV1gMNmXWCYuF7Y+cESolyqYS45Np7IcYDmDDVDDm/+y42lv8AyyeY2Xi/PeMbn88F32a2k1NfVmwcLhv4QvGZX+jQS4s7Ucq6XJKAuPaT59DK4HhUgKsVmrYrXcjih0ERbpO5sEyqJfZKiIBcfDqU2LpWBLng+c7nqkN7mSuD5gjvOv2CmbohsZDsre9K5bF1bA4bWSmU7pDJ8Kh6nhC89qw5LT0fjsmV/boqyyqHRd4XBhohen02hjg5M/LmchrJCtSg30I3X2J4jFOLjTpAF/zOPwUxzcdz+yL9yPFikuwWztDh7Wgz2nP+N7rl569OQFgrcGDJlZxLhVJjHP7TIEyxzmzyEaEnuT4ZXZXcDy/jGHqOeXlxk/iAkAaCRC1scuCKopa4eNR4i6ZZwGnVOZsWMiI1SdU6xuyxp4bpovBqvF5HcmexwqkkfP0QrsblK6sLp6KE+z6koZMRgKByC0nIGPwSp8hEBqp2dC4k6FxAamusBh1wJjCF7g+cHIUUFEZ4Uya1If5rP+4Kj5Bf4J/6Y/F+SPWp7bu9fJMnFHoP/KIvQRCQL50zJ0F6GKhVZC0K13XhOhEYuEHLdui7IxaJgdgfvJjX+MFfkfBun9aJEeyWRoHUldNEzVEXOLiijHiiVUUTZVg5W67nl/Nbeh0SlzIVJORe4EgL0eGMYKkUMqLNj1ZjyU5ITqYh1YllE5WAw+r9W0+Z/a2T1FCGxzD0GsaGsEAeMk6kk3JPPVTYNhUSOKLFVffOJ/4bfg/adoX+FwPEp+OFcgSKLHcIDibK3DLQBQ43gRGgTlmIKKtw/K6S2CDroqvkM1YjR8dC8hJoXlrs9bjjydeuXYeZcFdX1T0Z8zlIqGDEYQDmSaVzDiMAJZp4Z2j6Fw9HQpOYxhqRc4NaJJ2QZMkYK2Iy5FBWy5/8v1f2fNV/73EU/wDkMZ55C+hWjwpGFASDYJ0VKZ5VGHycFX1cd2GS/gfj/JHq7zD3d8r5BnjUn/s9CuYo44pPTDBvdDgU6S+pPoPVNlXS5FpClf4lYhwh6qhtrrjqEmaEUdYbFviFYg1KG0hqnZEO0HgkxVPklg6ROnVRILhoZjK1x3ATtKk8nIpu5JCuA5r1eNcJIdNUi4p4gASTAAmToIVvGrdGdmpdhaLjW+IllL8Oj6vf+FvTU9FpwwtJGZkyq6Lmm5oADYAAgAWAA2hHtaK7YQPCjayLRT+03EhTphgMOqEi2oYPiPft4p2HE5MhyKjCcRaYA00jkArrxgbrLOnVBSHFom0SfTBUW0cUXHuAmqB7vKDMmZE9yq6uEsipM0dBqYYHckZnEcErM1pk/uw701WXLSZIo9Hg1+GbsQqNixEHrYpOyafRby5MclaZWYkJisz8nPRCkpYMExtrUtssVwchSkDYzTNrodk30i7hnCK5kBr42m3Vw7hc+iZj0uSbpILJr8ONXZLhlYV3ZaYJPI8ufclapf2sW5kQ8jjyK0bfhXDhSHNx1d+S8rqNZLJKr4M7PneR89FrKrWVNqPG8i+ymCQcxduJSITF+V/JFPHvg1/Ace0erZs2R/42Nd5hfItdDZlcf5PQ4XcAxZZZ98h2LvEjuVhO4jEFmWpPTB9g6rJuisJMJSnL+79FDYqXZOoN90EJUyOyL7w7eb96scPk6vQR1PtnrBSJs6L4GvdSCOYTdLNKYndTsQwbYkcp9F6/TL5Gkh2aVQsawlP3gFR12z2GbW+Z/M8hoF6HT6eKPO6rUNjRJ1VyjOb9kPfkI1jTB+Q4MaevmpeFHfMY7j3EXPxD50Z+rbfZup8SSn44KMQrsDQrHZHt4BZZYXibxZLeNBRkXeF4iSlyxIPcWdGsSqzg0FFp9jApSgcvQfMfYKvgWOHaaD3gH6odqfYyOpyLplXX9mqDtabPUfRc8MH6GrWZv2YD2kxWHpVHUaFEh7dXucco/dbJnxTI6DHLljFrcv7M+cdU/F/Xkmrx2L9BvX5a7IHFPOrj5rv7LEvQL1mZ+wFWodzPiVDhFegPmyV2Rw9Eve1ggF7g0E6AmwlI1OX+3xPIjscXllTZ6xwHgbMMzK2C4/G/dx+w6L5v5LX5NRN2+DYx4o41wWzWLNxpNhNh8qfsBs//2Q==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entury Gothic" pitchFamily="34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2800" y="239713"/>
            <a:ext cx="357187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2833688"/>
            <a:ext cx="4338638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038" y="3716338"/>
            <a:ext cx="40687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4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997200"/>
            <a:ext cx="4233863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3 Marcador de contenido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260350"/>
            <a:ext cx="4841875" cy="337978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0"/>
            <a:ext cx="4271963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3194050"/>
            <a:ext cx="366395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395446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0850" y="20638"/>
            <a:ext cx="3605213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43650" y="24511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77025" y="4271963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" y="22238"/>
            <a:ext cx="9144000" cy="678545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8074" y="3068960"/>
            <a:ext cx="7696200" cy="1295400"/>
          </a:xfrm>
        </p:spPr>
        <p:txBody>
          <a:bodyPr/>
          <a:lstStyle/>
          <a:p>
            <a:pPr>
              <a:defRPr/>
            </a:pPr>
            <a:r>
              <a:rPr lang="es-ES"/>
              <a:t>MODALIDADES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36600" y="4606925"/>
            <a:ext cx="7696200" cy="523875"/>
          </a:xfrm>
        </p:spPr>
        <p:txBody>
          <a:bodyPr/>
          <a:lstStyle/>
          <a:p>
            <a:pPr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sz="3600" dirty="0"/>
              <a:t>DOMESTICA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ES_tradnl" sz="2200"/>
              <a:t>Aquella ejercida contra las mujeres </a:t>
            </a:r>
            <a:r>
              <a:rPr lang="es-ES_tradnl" sz="2200" b="1">
                <a:solidFill>
                  <a:srgbClr val="CC0000"/>
                </a:solidFill>
              </a:rPr>
              <a:t>por un integrante del grupo familiar</a:t>
            </a:r>
            <a:r>
              <a:rPr lang="es-ES_tradnl" sz="2200"/>
              <a:t>, independientemente del espacio físico donde ésta ocurra, que dañe la dignidad, el bienestar, la integridad física, psicológica, sexual, económica o patrimonial, la libertad, comprendiendo la libertad reproductiva y el derecho al pleno desarrollo de las mujeres. </a:t>
            </a:r>
            <a:r>
              <a:rPr lang="es-ES_tradnl" sz="2200" b="1">
                <a:solidFill>
                  <a:srgbClr val="CC0000"/>
                </a:solidFill>
              </a:rPr>
              <a:t>Se entiende por grupo familiar el originado en el parentesco sea por consanguinidad o por afinidad, el matrimonio, las uniones de hecho y las parejas o noviazgos.</a:t>
            </a:r>
            <a:r>
              <a:rPr lang="es-ES_tradnl" sz="2200"/>
              <a:t> </a:t>
            </a:r>
            <a:r>
              <a:rPr lang="es-ES_tradnl" sz="2200">
                <a:solidFill>
                  <a:srgbClr val="0000FF"/>
                </a:solidFill>
              </a:rPr>
              <a:t>Incluye las relaciones vigentes o finalizadas, no siendo requisito la convivencia;</a:t>
            </a:r>
            <a:r>
              <a:rPr lang="es-ES_tradnl" sz="2200">
                <a:solidFill>
                  <a:srgbClr val="3399F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sz="3600" dirty="0"/>
              <a:t>INSTITUCIONAL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s-ES_tradnl" dirty="0"/>
              <a:t>	</a:t>
            </a:r>
            <a:r>
              <a:rPr lang="es-ES_tradnl" sz="2200" dirty="0"/>
              <a:t>Aquella realizada por </a:t>
            </a:r>
            <a:r>
              <a:rPr lang="es-ES_tradn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las/los funcionarias/os, profesionales, personal y agentes pertenecientes a cualquier órgano, ente o institución pública</a:t>
            </a:r>
            <a:r>
              <a:rPr lang="es-ES_tradnl" sz="2200" dirty="0"/>
              <a:t>, que tenga como fin</a:t>
            </a:r>
            <a:r>
              <a:rPr lang="es-ES_tradnl" sz="2200" b="1" dirty="0"/>
              <a:t> </a:t>
            </a:r>
            <a:r>
              <a:rPr lang="es-ES_tradnl" sz="2200" b="1" dirty="0">
                <a:solidFill>
                  <a:srgbClr val="FF0000"/>
                </a:solidFill>
              </a:rPr>
              <a:t>retardar, obstaculizar o impedir que las mujeres tengan acceso a las políticas públicas y ejerzan los derechos previstos en esta ley</a:t>
            </a:r>
            <a:r>
              <a:rPr lang="es-ES_tradnl" sz="2200" dirty="0"/>
              <a:t>. Quedan comprendidas, además</a:t>
            </a:r>
            <a:r>
              <a:rPr lang="es-ES_tradn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las que se ejercen en los partidos políticos, sindicatos, organizaciones empresariales, deportivas y de la sociedad civil;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sz="3600" dirty="0"/>
              <a:t>LABORAL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dirty="0"/>
              <a:t>	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sz="2200" dirty="0"/>
              <a:t>Aquella que discrimina a las mujeres en los ámbitos de </a:t>
            </a:r>
            <a:r>
              <a:rPr lang="es-ES_tradnl" sz="2200" dirty="0">
                <a:solidFill>
                  <a:srgbClr val="00B050"/>
                </a:solidFill>
              </a:rPr>
              <a:t>trabajo públicos o privados </a:t>
            </a:r>
            <a:r>
              <a:rPr lang="es-ES_tradnl" sz="2200" dirty="0"/>
              <a:t>y que </a:t>
            </a:r>
            <a:r>
              <a:rPr lang="es-ES_tradnl" sz="2200" b="1" dirty="0">
                <a:solidFill>
                  <a:srgbClr val="FF0000"/>
                </a:solidFill>
              </a:rPr>
              <a:t>obstaculiza su acceso al empleo, contratación, ascenso, estabilidad o permanencia en el mismo</a:t>
            </a:r>
            <a:r>
              <a:rPr lang="es-ES_tradnl" sz="2200" dirty="0">
                <a:solidFill>
                  <a:srgbClr val="FF0000"/>
                </a:solidFill>
              </a:rPr>
              <a:t>, </a:t>
            </a:r>
            <a:r>
              <a:rPr lang="es-ES_tradn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exigiendo requisitos sobre estado civil, maternidad, edad, apariencia física o la realización de test de embarazo</a:t>
            </a:r>
            <a:r>
              <a:rPr lang="es-ES_tradnl" sz="2200" dirty="0"/>
              <a:t>. Constituye también violencia contra las mujeres en el ámbito laboral </a:t>
            </a:r>
            <a:r>
              <a:rPr lang="es-ES_tradnl" sz="2200" dirty="0">
                <a:solidFill>
                  <a:srgbClr val="0000FF"/>
                </a:solidFill>
              </a:rPr>
              <a:t>quebrantar el derecho de igual remuneración por igual tarea o función.</a:t>
            </a:r>
            <a:r>
              <a:rPr lang="es-ES_tradnl" sz="2200" dirty="0"/>
              <a:t> Asimismo, incluye el hostigamiento psicológico en forma sistemática sobre una determinada trabajadora con el fin de lograr su exclusión laboral;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8325" y="0"/>
            <a:ext cx="222567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cap="none"/>
              <a:t>Enfoque de Derechos Humanos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s-ES"/>
          </a:p>
          <a:p>
            <a:pPr>
              <a:buFontTx/>
              <a:buChar char="•"/>
            </a:pPr>
            <a:r>
              <a:rPr lang="es-ES"/>
              <a:t> UNIVERSALES</a:t>
            </a:r>
          </a:p>
          <a:p>
            <a:r>
              <a:rPr lang="es-ES"/>
              <a:t>IRREVERSIBLES Y PROGRESIVOS</a:t>
            </a:r>
          </a:p>
          <a:p>
            <a:r>
              <a:rPr lang="es-ES"/>
              <a:t>INDIVISIBLES, INTERDEPENDIENTES, COMPLEMENTARIOS Y NO JERARQUIZADOS</a:t>
            </a:r>
          </a:p>
          <a:p>
            <a:r>
              <a:rPr lang="es-ES"/>
              <a:t>NO NEGOCIABLES</a:t>
            </a:r>
          </a:p>
          <a:p>
            <a:r>
              <a:rPr lang="es-ES"/>
              <a:t>INVIOLABLES.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_tradnl" sz="3600" dirty="0"/>
              <a:t>CONTRA LA LIBERTAD REPRODUCTIVA</a:t>
            </a:r>
          </a:p>
        </p:txBody>
      </p:sp>
      <p:sp>
        <p:nvSpPr>
          <p:cNvPr id="4403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1"/>
            <a:ext cx="8229600" cy="2828528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ES_tradnl" dirty="0"/>
              <a:t> </a:t>
            </a:r>
            <a:endParaRPr lang="es-ES_tradnl" sz="26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ES_tradnl" sz="2600" dirty="0"/>
              <a:t>Aquella que </a:t>
            </a:r>
            <a:r>
              <a:rPr lang="es-ES_tradnl" sz="2600" b="1" dirty="0">
                <a:solidFill>
                  <a:srgbClr val="FF0000"/>
                </a:solidFill>
              </a:rPr>
              <a:t>vulnera el derecho de las mujeres a decidir libre y responsablemente el número de embarazos o el intervalo entre los nacimientos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ES_tradnl" sz="2600" dirty="0"/>
              <a:t>(de conformidad con ley 25.673 Programa Nacional de Salud Sexual y Procreación Responsable)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s-ES_tradnl" sz="2600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s-ES_tradnl" sz="2600" dirty="0">
              <a:latin typeface="Comic Sans MS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6952"/>
            <a:ext cx="9144000" cy="164104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sz="3600" dirty="0"/>
              <a:t>OBSTÉTRICA</a:t>
            </a:r>
          </a:p>
        </p:txBody>
      </p:sp>
      <p:sp>
        <p:nvSpPr>
          <p:cNvPr id="4505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s-ES_tradnl" sz="260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ES_tradnl" sz="2600"/>
              <a:t>Aquella que ejerce el </a:t>
            </a:r>
            <a:r>
              <a:rPr lang="es-ES_tradnl" sz="2600" b="1">
                <a:solidFill>
                  <a:srgbClr val="00B050"/>
                </a:solidFill>
              </a:rPr>
              <a:t>personal de salud </a:t>
            </a:r>
            <a:r>
              <a:rPr lang="es-ES_tradnl" sz="2600"/>
              <a:t>sobre el cuerpo y los procesos reproductivos de las mujeres, expresada en un </a:t>
            </a:r>
            <a:r>
              <a:rPr lang="es-ES_tradnl" sz="2600">
                <a:solidFill>
                  <a:srgbClr val="FF0000"/>
                </a:solidFill>
              </a:rPr>
              <a:t>trato deshumanizado, un abuso de medicalización y patologización de los procesos naturales</a:t>
            </a:r>
            <a:r>
              <a:rPr lang="es-ES_tradnl" sz="2600"/>
              <a:t>,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s-ES_tradnl" sz="260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s-ES_tradnl" sz="260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ES_tradnl" sz="2600">
                <a:solidFill>
                  <a:srgbClr val="660066"/>
                </a:solidFill>
              </a:rPr>
              <a:t> (De conformidadcon Ley 25.929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ES_tradnl" sz="2700">
                <a:solidFill>
                  <a:srgbClr val="660066"/>
                </a:solidFill>
              </a:rPr>
              <a:t>Parto humanizado)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sz="3600" dirty="0"/>
              <a:t>MEDIÁTICA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dirty="0"/>
              <a:t>	</a:t>
            </a:r>
            <a:r>
              <a:rPr lang="es-ES_tradnl" sz="2200" dirty="0"/>
              <a:t>Aquella </a:t>
            </a:r>
            <a:r>
              <a:rPr lang="es-ES_tradnl" sz="2200" dirty="0">
                <a:solidFill>
                  <a:srgbClr val="00B050"/>
                </a:solidFill>
              </a:rPr>
              <a:t>publicación o difusión de mensajes e imágenes estereotipados</a:t>
            </a:r>
            <a:r>
              <a:rPr lang="es-ES_tradnl" sz="2200" dirty="0"/>
              <a:t> a través de </a:t>
            </a:r>
            <a:r>
              <a:rPr lang="es-ES_trad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cualquier medio masivo de comunicación</a:t>
            </a:r>
            <a:r>
              <a:rPr lang="es-ES_tradnl" sz="2200" dirty="0"/>
              <a:t>, que de manera directa o indirecta </a:t>
            </a:r>
            <a:r>
              <a:rPr lang="es-ES_tradnl" sz="2200" b="1" dirty="0">
                <a:solidFill>
                  <a:srgbClr val="FF0000"/>
                </a:solidFill>
              </a:rPr>
              <a:t>promueva la explotación de mujeres o sus imágenes, injurie, difame, discrimine, deshonre, humille o atente contra la dignidad de las mujeres, como así también la utilización de mujeres, adolescentes y niñas en mensajes e imágenes pornográficas</a:t>
            </a:r>
            <a:r>
              <a:rPr lang="es-ES_tradnl" sz="2200" dirty="0"/>
              <a:t>, </a:t>
            </a:r>
            <a:r>
              <a:rPr lang="es-ES_tradnl" sz="2200" u="sng" dirty="0"/>
              <a:t>legitimando la desigualdad</a:t>
            </a:r>
            <a:r>
              <a:rPr lang="es-ES_tradnl" sz="2200" dirty="0"/>
              <a:t> de trato o construya patrones socioculturales reproductores de la desigualdad o </a:t>
            </a:r>
            <a:r>
              <a:rPr lang="es-ES_tradnl" sz="2200" u="sng" dirty="0"/>
              <a:t>generadores de violencia </a:t>
            </a:r>
            <a:r>
              <a:rPr lang="es-ES_tradnl" sz="2200" dirty="0"/>
              <a:t>contra las mujeres.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sz="3100" cap="none"/>
              <a:t>Refundación </a:t>
            </a:r>
            <a:r>
              <a:rPr lang="es-ES" sz="3100" cap="none" dirty="0"/>
              <a:t>de la Nación </a:t>
            </a:r>
            <a:r>
              <a:rPr lang="es-ES" sz="3100" cap="none"/>
              <a:t>con </a:t>
            </a:r>
            <a:br>
              <a:rPr lang="es-ES" sz="3100" cap="none"/>
            </a:br>
            <a:r>
              <a:rPr lang="es-ES" sz="3100" cap="none"/>
              <a:t>Perspectiva </a:t>
            </a:r>
            <a:r>
              <a:rPr lang="es-ES" sz="3100" cap="none" dirty="0"/>
              <a:t>de Género</a:t>
            </a:r>
          </a:p>
        </p:txBody>
      </p:sp>
      <p:sp>
        <p:nvSpPr>
          <p:cNvPr id="4710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Ley 26.130 /2006 Prácticas de contracepción quirúrgica.</a:t>
            </a:r>
          </a:p>
          <a:p>
            <a:r>
              <a:rPr lang="es-ES"/>
              <a:t>Ley 26.150/ 2006 Programa Nacional de Educación Sexual Integral</a:t>
            </a:r>
          </a:p>
          <a:p>
            <a:r>
              <a:rPr lang="es-ES"/>
              <a:t>Ley 26.606 condiciones de igualdad en el ámbito educativo.</a:t>
            </a:r>
          </a:p>
          <a:p>
            <a:r>
              <a:rPr lang="es-ES"/>
              <a:t>Ley 24.828/2007 Jubilación de Amas de Casa.</a:t>
            </a:r>
          </a:p>
          <a:p>
            <a:r>
              <a:rPr lang="es-ES"/>
              <a:t>Ley 26.364/2008 Prevención y sanción de la trata de personas y asistencia a víctimas.</a:t>
            </a:r>
          </a:p>
          <a:p>
            <a:r>
              <a:rPr lang="es-ES"/>
              <a:t>AUH</a:t>
            </a:r>
          </a:p>
          <a:p>
            <a:endParaRPr lang="es-E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sz="3100" cap="none" dirty="0"/>
              <a:t>Refundación de la Nación </a:t>
            </a:r>
            <a:br>
              <a:rPr lang="es-ES" sz="3100" cap="none" dirty="0"/>
            </a:br>
            <a:r>
              <a:rPr lang="es-ES" sz="3100" cap="none" dirty="0"/>
              <a:t>con perspectiva de género.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Ley 26.522/2009 Servicios de Comunicación Audiovisual</a:t>
            </a:r>
          </a:p>
          <a:p>
            <a:r>
              <a:rPr lang="es-ES"/>
              <a:t>Protocolo de Atención Integral a Personas víctimas de violaciones sexuales.</a:t>
            </a:r>
          </a:p>
          <a:p>
            <a:r>
              <a:rPr lang="es-ES"/>
              <a:t>Línea 144. Registro Único de Casos de violencia hacia la mujer.</a:t>
            </a:r>
          </a:p>
          <a:p>
            <a:r>
              <a:rPr lang="es-ES"/>
              <a:t>Programa “Ellas Hacen”</a:t>
            </a:r>
          </a:p>
          <a:p>
            <a:r>
              <a:rPr lang="es-ES"/>
              <a:t>Ley 26.873/ 2013 Concientización de la lactancia materna.</a:t>
            </a:r>
          </a:p>
          <a:p>
            <a:endParaRPr lang="es-E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8130" name="2 Marcador de contenido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marL="114300" indent="0" algn="ctr">
              <a:buFont typeface="Arial" charset="0"/>
              <a:buNone/>
            </a:pPr>
            <a:r>
              <a:rPr lang="es-ES" sz="3200" b="1" dirty="0"/>
              <a:t>FIN </a:t>
            </a:r>
          </a:p>
          <a:p>
            <a:pPr marL="114300" indent="0" algn="ctr">
              <a:buFont typeface="Arial" charset="0"/>
              <a:buNone/>
            </a:pPr>
            <a:r>
              <a:rPr lang="es-ES" sz="3200" b="1" dirty="0"/>
              <a:t>MUCHAS GRACIAS!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Perspectiva de género</a:t>
            </a:r>
          </a:p>
        </p:txBody>
      </p:sp>
      <p:sp>
        <p:nvSpPr>
          <p:cNvPr id="1741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Reconocer relaciones de poder entre los géneros, que impone el acceso diferencial a los recursos materiales y simbólicos.</a:t>
            </a:r>
          </a:p>
          <a:p>
            <a:r>
              <a:rPr lang="es-ES"/>
              <a:t>Construcción social e histórica de tales relaciones, por ende hay posibilidades de transformación.</a:t>
            </a:r>
          </a:p>
          <a:p>
            <a:r>
              <a:rPr lang="es-ES"/>
              <a:t>Reflexionar sobre múltiples formas de opresión. La desigualdad de género junto con la socio-económica son las que generalmente dificultan el acceso a la salud.</a:t>
            </a:r>
          </a:p>
          <a:p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cap="none"/>
              <a:t>Paradigma implicado en la Ley 26.485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r>
              <a:rPr lang="es-ES"/>
              <a:t>El derecho a vivir una vida sin violencias. </a:t>
            </a:r>
          </a:p>
          <a:p>
            <a:r>
              <a:rPr lang="es-ES"/>
              <a:t>Se reivindica la violencia hacia la mujer no la violencia de género ( lesbianas, gays, personas trans)</a:t>
            </a:r>
          </a:p>
          <a:p>
            <a:r>
              <a:rPr lang="es-ES"/>
              <a:t>Ambas son parte de una violencia estructural, patriarcal, producto de relaciones de poder históricamente desiguales entre hombres y mujeres.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cap="none">
                <a:latin typeface="Comic Sans MS" pitchFamily="66" charset="0"/>
              </a:rPr>
              <a:t>ANTECEDENTES 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s-ES_tradnl" sz="180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Blip>
                <a:blip r:embed="rId2"/>
              </a:buBlip>
            </a:pPr>
            <a:r>
              <a:rPr lang="es-ES_tradnl">
                <a:solidFill>
                  <a:srgbClr val="000000"/>
                </a:solidFill>
                <a:cs typeface="Arial" charset="0"/>
              </a:rPr>
              <a:t>Constituci</a:t>
            </a:r>
            <a:r>
              <a:rPr lang="es-ES_tradnl">
                <a:solidFill>
                  <a:srgbClr val="000000"/>
                </a:solidFill>
                <a:latin typeface="Arial" charset="0"/>
                <a:cs typeface="Arial" charset="0"/>
              </a:rPr>
              <a:t>ó</a:t>
            </a:r>
            <a:r>
              <a:rPr lang="es-ES_tradnl">
                <a:solidFill>
                  <a:srgbClr val="000000"/>
                </a:solidFill>
                <a:cs typeface="Arial" charset="0"/>
              </a:rPr>
              <a:t>n Nacional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Blip>
                <a:blip r:embed="rId2"/>
              </a:buBlip>
            </a:pPr>
            <a:r>
              <a:rPr lang="es-ES_tradnl">
                <a:solidFill>
                  <a:srgbClr val="000000"/>
                </a:solidFill>
                <a:cs typeface="Arial" charset="0"/>
              </a:rPr>
              <a:t>Convenci</a:t>
            </a:r>
            <a:r>
              <a:rPr lang="es-ES_tradnl">
                <a:solidFill>
                  <a:srgbClr val="000000"/>
                </a:solidFill>
                <a:latin typeface="Arial" charset="0"/>
                <a:cs typeface="Arial" charset="0"/>
              </a:rPr>
              <a:t>ó</a:t>
            </a:r>
            <a:r>
              <a:rPr lang="es-ES_tradnl">
                <a:solidFill>
                  <a:srgbClr val="000000"/>
                </a:solidFill>
                <a:cs typeface="Arial" charset="0"/>
              </a:rPr>
              <a:t>n Americana sobre Derechos Humanos (CADH) -  Costa Rica </a:t>
            </a:r>
            <a:r>
              <a:rPr lang="es-ES_tradnl">
                <a:solidFill>
                  <a:srgbClr val="000000"/>
                </a:solidFill>
                <a:latin typeface="Arial" charset="0"/>
                <a:cs typeface="Arial" charset="0"/>
              </a:rPr>
              <a:t>–</a:t>
            </a:r>
            <a:r>
              <a:rPr lang="es-ES_tradnl">
                <a:solidFill>
                  <a:srgbClr val="000000"/>
                </a:solidFill>
                <a:cs typeface="Arial" charset="0"/>
              </a:rPr>
              <a:t> 1969.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Blip>
                <a:blip r:embed="rId2"/>
              </a:buBlip>
            </a:pPr>
            <a:r>
              <a:rPr lang="es-ES_tradnl">
                <a:solidFill>
                  <a:srgbClr val="000000"/>
                </a:solidFill>
                <a:cs typeface="Arial" charset="0"/>
              </a:rPr>
              <a:t>Convenci</a:t>
            </a:r>
            <a:r>
              <a:rPr lang="es-ES_tradnl">
                <a:solidFill>
                  <a:srgbClr val="000000"/>
                </a:solidFill>
                <a:latin typeface="Arial" charset="0"/>
                <a:cs typeface="Arial" charset="0"/>
              </a:rPr>
              <a:t>ó</a:t>
            </a:r>
            <a:r>
              <a:rPr lang="es-ES_tradnl">
                <a:solidFill>
                  <a:srgbClr val="000000"/>
                </a:solidFill>
                <a:cs typeface="Arial" charset="0"/>
              </a:rPr>
              <a:t>n sobre la Eliminaci</a:t>
            </a:r>
            <a:r>
              <a:rPr lang="es-ES_tradnl">
                <a:solidFill>
                  <a:srgbClr val="000000"/>
                </a:solidFill>
                <a:latin typeface="Arial" charset="0"/>
                <a:cs typeface="Arial" charset="0"/>
              </a:rPr>
              <a:t>ó</a:t>
            </a:r>
            <a:r>
              <a:rPr lang="es-ES_tradnl">
                <a:solidFill>
                  <a:srgbClr val="000000"/>
                </a:solidFill>
                <a:cs typeface="Arial" charset="0"/>
              </a:rPr>
              <a:t>n de todas las Formas de discriminaci</a:t>
            </a:r>
            <a:r>
              <a:rPr lang="es-ES_tradnl">
                <a:solidFill>
                  <a:srgbClr val="000000"/>
                </a:solidFill>
                <a:latin typeface="Arial" charset="0"/>
                <a:cs typeface="Arial" charset="0"/>
              </a:rPr>
              <a:t>ó</a:t>
            </a:r>
            <a:r>
              <a:rPr lang="es-ES_tradnl">
                <a:solidFill>
                  <a:srgbClr val="000000"/>
                </a:solidFill>
                <a:cs typeface="Arial" charset="0"/>
              </a:rPr>
              <a:t>n contra la mujer (CEDAW) - ONU 1979.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Blip>
                <a:blip r:embed="rId2"/>
              </a:buBlip>
            </a:pPr>
            <a:r>
              <a:rPr lang="es-ES_tradnl">
                <a:solidFill>
                  <a:srgbClr val="000000"/>
                </a:solidFill>
                <a:cs typeface="Arial" charset="0"/>
              </a:rPr>
              <a:t>Convenci</a:t>
            </a:r>
            <a:r>
              <a:rPr lang="es-ES_tradnl">
                <a:solidFill>
                  <a:srgbClr val="000000"/>
                </a:solidFill>
                <a:latin typeface="Arial" charset="0"/>
                <a:cs typeface="Arial" charset="0"/>
              </a:rPr>
              <a:t>ó</a:t>
            </a:r>
            <a:r>
              <a:rPr lang="es-ES_tradnl">
                <a:solidFill>
                  <a:srgbClr val="000000"/>
                </a:solidFill>
                <a:cs typeface="Arial" charset="0"/>
              </a:rPr>
              <a:t>n para prevenir, sancionar y erradicar la violencia contra la mujer (Bel</a:t>
            </a:r>
            <a:r>
              <a:rPr lang="es-ES_tradnl">
                <a:solidFill>
                  <a:srgbClr val="000000"/>
                </a:solidFill>
                <a:latin typeface="Arial" charset="0"/>
                <a:cs typeface="Arial" charset="0"/>
              </a:rPr>
              <a:t>é</a:t>
            </a:r>
            <a:r>
              <a:rPr lang="es-ES_tradnl">
                <a:solidFill>
                  <a:srgbClr val="000000"/>
                </a:solidFill>
                <a:cs typeface="Arial" charset="0"/>
              </a:rPr>
              <a:t>m do Par</a:t>
            </a:r>
            <a:r>
              <a:rPr lang="es-ES_tradnl">
                <a:solidFill>
                  <a:srgbClr val="000000"/>
                </a:solidFill>
                <a:latin typeface="Arial" charset="0"/>
                <a:cs typeface="Arial" charset="0"/>
              </a:rPr>
              <a:t>á</a:t>
            </a:r>
            <a:r>
              <a:rPr lang="es-ES_tradnl">
                <a:solidFill>
                  <a:srgbClr val="000000"/>
                </a:solidFill>
                <a:cs typeface="Arial" charset="0"/>
              </a:rPr>
              <a:t>) </a:t>
            </a:r>
            <a:r>
              <a:rPr lang="es-ES_tradnl">
                <a:solidFill>
                  <a:srgbClr val="000000"/>
                </a:solidFill>
                <a:latin typeface="Arial" charset="0"/>
                <a:cs typeface="Arial" charset="0"/>
              </a:rPr>
              <a:t>–</a:t>
            </a:r>
            <a:r>
              <a:rPr lang="es-ES_tradnl">
                <a:solidFill>
                  <a:srgbClr val="000000"/>
                </a:solidFill>
                <a:cs typeface="Arial" charset="0"/>
              </a:rPr>
              <a:t> OEA 1994.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Blip>
                <a:blip r:embed="rId2"/>
              </a:buBlip>
            </a:pPr>
            <a:r>
              <a:rPr lang="es-ES_tradnl">
                <a:solidFill>
                  <a:srgbClr val="000000"/>
                </a:solidFill>
                <a:cs typeface="Arial" charset="0"/>
              </a:rPr>
              <a:t>Constitucionalizaci</a:t>
            </a:r>
            <a:r>
              <a:rPr lang="es-ES_tradnl">
                <a:solidFill>
                  <a:srgbClr val="000000"/>
                </a:solidFill>
                <a:latin typeface="Arial" charset="0"/>
                <a:cs typeface="Arial" charset="0"/>
              </a:rPr>
              <a:t>ó</a:t>
            </a:r>
            <a:r>
              <a:rPr lang="es-ES_tradnl">
                <a:solidFill>
                  <a:srgbClr val="000000"/>
                </a:solidFill>
                <a:cs typeface="Arial" charset="0"/>
              </a:rPr>
              <a:t>n de Tratados Internacionales </a:t>
            </a:r>
            <a:r>
              <a:rPr lang="es-ES_tradnl">
                <a:solidFill>
                  <a:srgbClr val="000000"/>
                </a:solidFill>
                <a:latin typeface="Arial" charset="0"/>
                <a:cs typeface="Arial" charset="0"/>
              </a:rPr>
              <a:t>–</a:t>
            </a:r>
            <a:r>
              <a:rPr lang="es-ES_tradnl">
                <a:solidFill>
                  <a:srgbClr val="000000"/>
                </a:solidFill>
                <a:cs typeface="Arial" charset="0"/>
              </a:rPr>
              <a:t> Art. 75 inc. 22.</a:t>
            </a:r>
            <a:r>
              <a:rPr lang="es-ES_tradnl">
                <a:solidFill>
                  <a:schemeClr val="hlink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s-ES_tradnl" sz="1800">
              <a:solidFill>
                <a:schemeClr val="hlink"/>
              </a:solidFill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endParaRPr lang="en-US" sz="240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Políticas públicas</a:t>
            </a:r>
          </a:p>
        </p:txBody>
      </p:sp>
      <p:sp>
        <p:nvSpPr>
          <p:cNvPr id="1945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dirty="0"/>
          </a:p>
          <a:p>
            <a:pPr marL="114300" indent="0" eaLnBrk="1" hangingPunct="1">
              <a:buFont typeface="Arial" charset="0"/>
              <a:buNone/>
              <a:defRPr/>
            </a:pPr>
            <a:r>
              <a:rPr lang="es-ES" dirty="0"/>
              <a:t>Son un medio por el cual se </a:t>
            </a:r>
            <a:r>
              <a:rPr lang="es-ES" b="1" dirty="0"/>
              <a:t>distribuyen recursos económicos y simbólicos</a:t>
            </a:r>
            <a:r>
              <a:rPr lang="es-ES" dirty="0"/>
              <a:t>. Se trata de un conjunto de acciones deliberadas, que llevan a cabo </a:t>
            </a:r>
            <a:r>
              <a:rPr lang="es-ES" b="1" dirty="0"/>
              <a:t>actores gubernamentales o no gubernamentales</a:t>
            </a:r>
            <a:r>
              <a:rPr lang="es-ES" dirty="0"/>
              <a:t>, para determinar la forma en que serán asignados los recursos con vistas a satisfacer las necesidades e intereses de la población. En el caso de las </a:t>
            </a:r>
            <a:r>
              <a:rPr lang="es-ES" b="1" dirty="0"/>
              <a:t>mujeres </a:t>
            </a:r>
            <a:r>
              <a:rPr lang="es-ES" dirty="0"/>
              <a:t>se trata de </a:t>
            </a:r>
            <a:r>
              <a:rPr lang="es-ES" b="1" dirty="0"/>
              <a:t>distribución económica o de reconocimiento</a:t>
            </a:r>
            <a:r>
              <a:rPr lang="es-ES" dirty="0"/>
              <a:t>. </a:t>
            </a:r>
            <a:r>
              <a:rPr lang="es-ES" dirty="0" err="1"/>
              <a:t>Fraser</a:t>
            </a:r>
            <a:r>
              <a:rPr lang="es-ES" dirty="0"/>
              <a:t>, 1997.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39700" y="0"/>
            <a:ext cx="92837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39700" y="173038"/>
            <a:ext cx="9213850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200" b="1" dirty="0">
                <a:solidFill>
                  <a:schemeClr val="bg1"/>
                </a:solidFill>
                <a:latin typeface="+mj-lt"/>
              </a:rPr>
              <a:t>Principios de las políticas públicas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-38206" y="1707284"/>
            <a:ext cx="1830600" cy="18306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-9525" y="2449513"/>
            <a:ext cx="21558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INTEGRALIDAD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41708" y="4194205"/>
            <a:ext cx="2032929" cy="20340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41550" y="5026025"/>
            <a:ext cx="20335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TRANSVERSALIDAD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2787885" y="1527588"/>
            <a:ext cx="1581120" cy="996017"/>
          </a:xfrm>
          <a:prstGeom prst="rect">
            <a:avLst/>
          </a:prstGeom>
          <a:solidFill>
            <a:srgbClr val="ABF1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7650" y="1539875"/>
            <a:ext cx="15811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Los tres Poderes del Estado</a:t>
            </a:r>
          </a:p>
        </p:txBody>
      </p:sp>
      <p:cxnSp>
        <p:nvCxnSpPr>
          <p:cNvPr id="23" name="Elbow Connector 22"/>
          <p:cNvCxnSpPr>
            <a:stCxn id="6" idx="6"/>
          </p:cNvCxnSpPr>
          <p:nvPr/>
        </p:nvCxnSpPr>
        <p:spPr>
          <a:xfrm flipV="1">
            <a:off x="1558925" y="2365375"/>
            <a:ext cx="1176338" cy="596900"/>
          </a:xfrm>
          <a:prstGeom prst="bentConnector3">
            <a:avLst>
              <a:gd name="adj1" fmla="val 50000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16200000" flipH="1">
            <a:off x="2070894" y="3037681"/>
            <a:ext cx="719138" cy="568325"/>
          </a:xfrm>
          <a:prstGeom prst="bentConnector2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5720" y="5598149"/>
            <a:ext cx="1976400" cy="1130400"/>
          </a:xfrm>
          <a:prstGeom prst="rect">
            <a:avLst/>
          </a:prstGeom>
          <a:solidFill>
            <a:srgbClr val="ABF1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226050" y="5675313"/>
            <a:ext cx="1930400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Promueve la igualdad de los géneros</a:t>
            </a:r>
          </a:p>
        </p:txBody>
      </p:sp>
      <p:cxnSp>
        <p:nvCxnSpPr>
          <p:cNvPr id="24" name="23 Conector recto"/>
          <p:cNvCxnSpPr/>
          <p:nvPr/>
        </p:nvCxnSpPr>
        <p:spPr>
          <a:xfrm>
            <a:off x="6213475" y="5164138"/>
            <a:ext cx="0" cy="382587"/>
          </a:xfrm>
          <a:prstGeom prst="line">
            <a:avLst/>
          </a:prstGeom>
          <a:ln w="25400">
            <a:solidFill>
              <a:srgbClr val="7030A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>
            <a:stCxn id="0" idx="3"/>
          </p:cNvCxnSpPr>
          <p:nvPr/>
        </p:nvCxnSpPr>
        <p:spPr>
          <a:xfrm>
            <a:off x="4368800" y="2025650"/>
            <a:ext cx="490538" cy="4763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Pentágono"/>
          <p:cNvSpPr/>
          <p:nvPr/>
        </p:nvSpPr>
        <p:spPr>
          <a:xfrm>
            <a:off x="4897921" y="1842470"/>
            <a:ext cx="1464906" cy="373224"/>
          </a:xfrm>
          <a:prstGeom prst="homePlate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900" b="1" spc="-150"/>
              <a:t>LEGISLATIVO</a:t>
            </a:r>
          </a:p>
        </p:txBody>
      </p:sp>
      <p:cxnSp>
        <p:nvCxnSpPr>
          <p:cNvPr id="47" name="46 Conector recto"/>
          <p:cNvCxnSpPr/>
          <p:nvPr/>
        </p:nvCxnSpPr>
        <p:spPr>
          <a:xfrm flipV="1">
            <a:off x="6242050" y="1739900"/>
            <a:ext cx="344488" cy="223838"/>
          </a:xfrm>
          <a:prstGeom prst="line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CuadroTexto"/>
          <p:cNvSpPr txBox="1">
            <a:spLocks noChangeArrowheads="1"/>
          </p:cNvSpPr>
          <p:nvPr/>
        </p:nvSpPr>
        <p:spPr bwMode="auto">
          <a:xfrm>
            <a:off x="6586538" y="1535113"/>
            <a:ext cx="2006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b="1">
                <a:solidFill>
                  <a:schemeClr val="bg1"/>
                </a:solidFill>
                <a:latin typeface="Century Gothic" pitchFamily="34" charset="0"/>
              </a:rPr>
              <a:t>Sanción de Normas</a:t>
            </a:r>
          </a:p>
        </p:txBody>
      </p:sp>
      <p:cxnSp>
        <p:nvCxnSpPr>
          <p:cNvPr id="49" name="48 Conector recto"/>
          <p:cNvCxnSpPr/>
          <p:nvPr/>
        </p:nvCxnSpPr>
        <p:spPr>
          <a:xfrm>
            <a:off x="6226175" y="2116138"/>
            <a:ext cx="344488" cy="223837"/>
          </a:xfrm>
          <a:prstGeom prst="line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CuadroTexto"/>
          <p:cNvSpPr txBox="1">
            <a:spLocks noChangeArrowheads="1"/>
          </p:cNvSpPr>
          <p:nvPr/>
        </p:nvSpPr>
        <p:spPr bwMode="auto">
          <a:xfrm>
            <a:off x="6540500" y="2135188"/>
            <a:ext cx="2117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r>
              <a:rPr lang="es-AR" b="1">
                <a:solidFill>
                  <a:schemeClr val="bg1"/>
                </a:solidFill>
                <a:latin typeface="Century Gothic" pitchFamily="34" charset="0"/>
              </a:rPr>
              <a:t> Control del Ejecutivo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25720" y="3982948"/>
            <a:ext cx="1976400" cy="1130400"/>
          </a:xfrm>
          <a:prstGeom prst="rect">
            <a:avLst/>
          </a:prstGeom>
          <a:solidFill>
            <a:srgbClr val="ABF1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226050" y="4194175"/>
            <a:ext cx="19764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Perspectiva de género</a:t>
            </a:r>
          </a:p>
        </p:txBody>
      </p:sp>
      <p:cxnSp>
        <p:nvCxnSpPr>
          <p:cNvPr id="54" name="53 Conector recto"/>
          <p:cNvCxnSpPr>
            <a:stCxn id="11" idx="3"/>
            <a:endCxn id="0" idx="1"/>
          </p:cNvCxnSpPr>
          <p:nvPr/>
        </p:nvCxnSpPr>
        <p:spPr>
          <a:xfrm flipV="1">
            <a:off x="4275138" y="4548188"/>
            <a:ext cx="950912" cy="663575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5611813" y="2254250"/>
            <a:ext cx="0" cy="382588"/>
          </a:xfrm>
          <a:prstGeom prst="line">
            <a:avLst/>
          </a:prstGeom>
          <a:ln w="25400">
            <a:solidFill>
              <a:srgbClr val="7030A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Explosión 2"/>
          <p:cNvSpPr/>
          <p:nvPr/>
        </p:nvSpPr>
        <p:spPr>
          <a:xfrm rot="542976">
            <a:off x="4922838" y="2597150"/>
            <a:ext cx="3135312" cy="1204913"/>
          </a:xfrm>
          <a:prstGeom prst="irregularSeal2">
            <a:avLst/>
          </a:prstGeom>
          <a:noFill/>
          <a:ln w="50800" cmpd="tri">
            <a:solidFill>
              <a:srgbClr val="B5F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32" name="31 CuadroTexto"/>
          <p:cNvSpPr txBox="1">
            <a:spLocks noChangeArrowheads="1"/>
          </p:cNvSpPr>
          <p:nvPr/>
        </p:nvSpPr>
        <p:spPr bwMode="auto">
          <a:xfrm>
            <a:off x="5507038" y="3008313"/>
            <a:ext cx="18732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200" b="1">
                <a:solidFill>
                  <a:schemeClr val="bg1"/>
                </a:solidFill>
                <a:latin typeface="Century Gothic" pitchFamily="34" charset="0"/>
              </a:rPr>
              <a:t>Presupuesto</a:t>
            </a:r>
          </a:p>
        </p:txBody>
      </p:sp>
      <p:sp>
        <p:nvSpPr>
          <p:cNvPr id="58" name="Rectangle 7"/>
          <p:cNvSpPr>
            <a:spLocks noChangeAspect="1"/>
          </p:cNvSpPr>
          <p:nvPr/>
        </p:nvSpPr>
        <p:spPr>
          <a:xfrm>
            <a:off x="2759531" y="2998382"/>
            <a:ext cx="1581120" cy="1070490"/>
          </a:xfrm>
          <a:prstGeom prst="rect">
            <a:avLst/>
          </a:prstGeom>
          <a:solidFill>
            <a:srgbClr val="ABF1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Ambitos</a:t>
            </a:r>
            <a:r>
              <a:rPr lang="es-A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Nacional, </a:t>
            </a:r>
            <a:r>
              <a:rPr lang="es-AR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Pcial</a:t>
            </a:r>
            <a:endParaRPr lang="es-AR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Municipal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5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750"/>
                            </p:stCondLst>
                            <p:childTnLst>
                              <p:par>
                                <p:cTn id="57" presetID="18" presetClass="entr" presetSubtype="1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75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75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250"/>
                            </p:stCondLst>
                            <p:childTnLst>
                              <p:par>
                                <p:cTn id="86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8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4" grpId="0"/>
      <p:bldP spid="19" grpId="0"/>
      <p:bldP spid="48" grpId="0"/>
      <p:bldP spid="50" grpId="0"/>
      <p:bldP spid="17" grpId="0"/>
      <p:bldP spid="31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z="3000" cap="none">
                <a:latin typeface="Trebuchet MS" pitchFamily="34" charset="0"/>
              </a:rPr>
              <a:t>ABORDAJE INTEGRAL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s-ES_tradnl"/>
          </a:p>
          <a:p>
            <a:pPr eaLnBrk="1" hangingPunct="1">
              <a:buFont typeface="Arial" charset="0"/>
              <a:buNone/>
            </a:pPr>
            <a:r>
              <a:rPr lang="es-ES_tradnl"/>
              <a:t>                             </a:t>
            </a:r>
            <a:r>
              <a:rPr lang="es-ES_tradnl" sz="3000">
                <a:solidFill>
                  <a:srgbClr val="660066"/>
                </a:solidFill>
                <a:latin typeface="Trebuchet MS" pitchFamily="34" charset="0"/>
              </a:rPr>
              <a:t>PREVENCI</a:t>
            </a:r>
            <a:r>
              <a:rPr lang="es-ES_tradnl" sz="3000">
                <a:solidFill>
                  <a:srgbClr val="660066"/>
                </a:solidFill>
              </a:rPr>
              <a:t>Ó</a:t>
            </a:r>
            <a:r>
              <a:rPr lang="es-ES_tradnl" sz="3000">
                <a:solidFill>
                  <a:srgbClr val="660066"/>
                </a:solidFill>
                <a:latin typeface="Trebuchet MS" pitchFamily="34" charset="0"/>
              </a:rPr>
              <a:t>N</a:t>
            </a:r>
            <a:endParaRPr lang="es-ES_tradnl" sz="3000"/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3254375" y="2852738"/>
            <a:ext cx="1727200" cy="1368425"/>
          </a:xfrm>
          <a:custGeom>
            <a:avLst/>
            <a:gdLst>
              <a:gd name="T0" fmla="*/ 138112020 w 21600"/>
              <a:gd name="T1" fmla="*/ 43346953 h 21600"/>
              <a:gd name="T2" fmla="*/ 69056010 w 21600"/>
              <a:gd name="T3" fmla="*/ 86693842 h 21600"/>
              <a:gd name="T4" fmla="*/ 0 w 21600"/>
              <a:gd name="T5" fmla="*/ 43346953 h 21600"/>
              <a:gd name="T6" fmla="*/ 69056010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5291138" y="3262313"/>
            <a:ext cx="2111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000">
                <a:solidFill>
                  <a:srgbClr val="660066"/>
                </a:solidFill>
                <a:latin typeface="Trebuchet MS" pitchFamily="34" charset="0"/>
              </a:rPr>
              <a:t>DETECCIÓN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132138" y="4581525"/>
            <a:ext cx="19716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000">
                <a:solidFill>
                  <a:srgbClr val="660066"/>
                </a:solidFill>
                <a:latin typeface="Trebuchet MS" pitchFamily="34" charset="0"/>
              </a:rPr>
              <a:t>REGISTRO 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900113" y="3262313"/>
            <a:ext cx="19494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000">
                <a:solidFill>
                  <a:srgbClr val="660066"/>
                </a:solidFill>
                <a:latin typeface="Trebuchet MS" pitchFamily="34" charset="0"/>
              </a:rPr>
              <a:t>ABORDAJE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1093</TotalTime>
  <Words>1156</Words>
  <Application>Microsoft Office PowerPoint</Application>
  <PresentationFormat>Presentación en pantalla (4:3)</PresentationFormat>
  <Paragraphs>167</Paragraphs>
  <Slides>35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7" baseType="lpstr">
      <vt:lpstr>Arial</vt:lpstr>
      <vt:lpstr>Arial Black</vt:lpstr>
      <vt:lpstr>Book Antiqua</vt:lpstr>
      <vt:lpstr>Brush Script MT</vt:lpstr>
      <vt:lpstr>Calibri</vt:lpstr>
      <vt:lpstr>Century Gothic</vt:lpstr>
      <vt:lpstr>Comic Sans MS</vt:lpstr>
      <vt:lpstr>Courier New</vt:lpstr>
      <vt:lpstr>Georgia</vt:lpstr>
      <vt:lpstr>Trebuchet MS</vt:lpstr>
      <vt:lpstr>Wingdings</vt:lpstr>
      <vt:lpstr>Boticario</vt:lpstr>
      <vt:lpstr>Ley 26.485</vt:lpstr>
      <vt:lpstr>VideoS INFORMATIVOS</vt:lpstr>
      <vt:lpstr>Enfoque de Derechos Humanos</vt:lpstr>
      <vt:lpstr>Perspectiva de género</vt:lpstr>
      <vt:lpstr>Paradigma implicado en la Ley 26.485</vt:lpstr>
      <vt:lpstr>ANTECEDENTES </vt:lpstr>
      <vt:lpstr>Políticas públicas</vt:lpstr>
      <vt:lpstr>Presentación de PowerPoint</vt:lpstr>
      <vt:lpstr>ABORDAJE INTEGRAL</vt:lpstr>
      <vt:lpstr>transversalidad</vt:lpstr>
      <vt:lpstr>Ministerio de salud</vt:lpstr>
      <vt:lpstr>Marco legal de la violencia contra las mujeres</vt:lpstr>
      <vt:lpstr>Ley 26.485</vt:lpstr>
      <vt:lpstr>Violencia contra las Mujeres</vt:lpstr>
      <vt:lpstr>Define  la violencia contra las mujeres (ART.4º)</vt:lpstr>
      <vt:lpstr>      TIPOS              MODALIDADES</vt:lpstr>
      <vt:lpstr>LEY 26.485</vt:lpstr>
      <vt:lpstr>Violencia física</vt:lpstr>
      <vt:lpstr>Violencia sexual</vt:lpstr>
      <vt:lpstr>Violencia psicológica</vt:lpstr>
      <vt:lpstr>Violencia económica y patrimonial</vt:lpstr>
      <vt:lpstr>VIOLENCIA SIMBÓLICA</vt:lpstr>
      <vt:lpstr>Presentación de PowerPoint</vt:lpstr>
      <vt:lpstr>Presentación de PowerPoint</vt:lpstr>
      <vt:lpstr>Presentación de PowerPoint</vt:lpstr>
      <vt:lpstr>MODALIDADES</vt:lpstr>
      <vt:lpstr>DOMESTICA</vt:lpstr>
      <vt:lpstr>INSTITUCIONAL</vt:lpstr>
      <vt:lpstr>LABORAL</vt:lpstr>
      <vt:lpstr>CONTRA LA LIBERTAD REPRODUCTIVA</vt:lpstr>
      <vt:lpstr>OBSTÉTRICA</vt:lpstr>
      <vt:lpstr>MEDIÁTICA</vt:lpstr>
      <vt:lpstr>Refundación de la Nación con  Perspectiva de Género</vt:lpstr>
      <vt:lpstr>Refundación de la Nación  con perspectiva de género.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Ley 26.485</dc:title>
  <dc:creator>User</dc:creator>
  <cp:lastModifiedBy>Mirta Diaz</cp:lastModifiedBy>
  <cp:revision>100</cp:revision>
  <dcterms:created xsi:type="dcterms:W3CDTF">2014-08-15T12:37:14Z</dcterms:created>
  <dcterms:modified xsi:type="dcterms:W3CDTF">2016-04-20T05:23:55Z</dcterms:modified>
</cp:coreProperties>
</file>